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59" r:id="rId6"/>
    <p:sldId id="350" r:id="rId7"/>
    <p:sldId id="377" r:id="rId8"/>
    <p:sldId id="378" r:id="rId9"/>
    <p:sldId id="379" r:id="rId10"/>
    <p:sldId id="380" r:id="rId11"/>
    <p:sldId id="261" r:id="rId12"/>
    <p:sldId id="381" r:id="rId13"/>
    <p:sldId id="382" r:id="rId14"/>
    <p:sldId id="341" r:id="rId15"/>
    <p:sldId id="366" r:id="rId16"/>
    <p:sldId id="365" r:id="rId17"/>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99"/>
    <a:srgbClr val="4472C4"/>
    <a:srgbClr val="03346D"/>
    <a:srgbClr val="000100"/>
    <a:srgbClr val="494848"/>
    <a:srgbClr val="706F6F"/>
    <a:srgbClr val="B3B3B2"/>
    <a:srgbClr val="212222"/>
    <a:srgbClr val="706F6E"/>
    <a:srgbClr val="0100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46658-47CF-4F27-B8F7-5E59EC1F36FA}" v="53" dt="2026-08-31T22:00:47.8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416" autoAdjust="0"/>
  </p:normalViewPr>
  <p:slideViewPr>
    <p:cSldViewPr snapToGrid="0">
      <p:cViewPr varScale="1">
        <p:scale>
          <a:sx n="81" d="100"/>
          <a:sy n="81" d="100"/>
        </p:scale>
        <p:origin x="892" y="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Cash" userId="85f2b43a-703c-472c-8b36-a7ec704a0826" providerId="ADAL" clId="{829FC2B3-9D2D-401E-8330-3424A29C1F73}"/>
    <pc:docChg chg="undo custSel addSld delSld modSld sldOrd">
      <pc:chgData name="Kate Cash" userId="85f2b43a-703c-472c-8b36-a7ec704a0826" providerId="ADAL" clId="{829FC2B3-9D2D-401E-8330-3424A29C1F73}" dt="2026-08-31T22:02:55.555" v="2583" actId="47"/>
      <pc:docMkLst>
        <pc:docMk/>
      </pc:docMkLst>
      <pc:sldChg chg="modSp mod">
        <pc:chgData name="Kate Cash" userId="85f2b43a-703c-472c-8b36-a7ec704a0826" providerId="ADAL" clId="{829FC2B3-9D2D-401E-8330-3424A29C1F73}" dt="2026-08-26T13:09:15.491" v="296" actId="1076"/>
        <pc:sldMkLst>
          <pc:docMk/>
          <pc:sldMk cId="3825932546" sldId="256"/>
        </pc:sldMkLst>
        <pc:spChg chg="mod">
          <ac:chgData name="Kate Cash" userId="85f2b43a-703c-472c-8b36-a7ec704a0826" providerId="ADAL" clId="{829FC2B3-9D2D-401E-8330-3424A29C1F73}" dt="2026-08-26T13:04:22.847" v="99" actId="1076"/>
          <ac:spMkLst>
            <pc:docMk/>
            <pc:sldMk cId="3825932546" sldId="256"/>
            <ac:spMk id="42" creationId="{95E01897-D45E-DD4F-AEE5-1B2338205DB2}"/>
          </ac:spMkLst>
        </pc:spChg>
        <pc:spChg chg="mod">
          <ac:chgData name="Kate Cash" userId="85f2b43a-703c-472c-8b36-a7ec704a0826" providerId="ADAL" clId="{829FC2B3-9D2D-401E-8330-3424A29C1F73}" dt="2026-08-26T13:09:15.491" v="296" actId="1076"/>
          <ac:spMkLst>
            <pc:docMk/>
            <pc:sldMk cId="3825932546" sldId="256"/>
            <ac:spMk id="52" creationId="{2FC60CE2-8A84-CA4A-AB52-F5D2CB295775}"/>
          </ac:spMkLst>
        </pc:spChg>
      </pc:sldChg>
      <pc:sldChg chg="addSp modSp mod">
        <pc:chgData name="Kate Cash" userId="85f2b43a-703c-472c-8b36-a7ec704a0826" providerId="ADAL" clId="{829FC2B3-9D2D-401E-8330-3424A29C1F73}" dt="2026-08-31T20:18:21.379" v="360" actId="113"/>
        <pc:sldMkLst>
          <pc:docMk/>
          <pc:sldMk cId="0" sldId="259"/>
        </pc:sldMkLst>
        <pc:spChg chg="mod">
          <ac:chgData name="Kate Cash" userId="85f2b43a-703c-472c-8b36-a7ec704a0826" providerId="ADAL" clId="{829FC2B3-9D2D-401E-8330-3424A29C1F73}" dt="2026-08-31T20:17:38.352" v="358" actId="1076"/>
          <ac:spMkLst>
            <pc:docMk/>
            <pc:sldMk cId="0" sldId="259"/>
            <ac:spMk id="446" creationId="{00000000-0000-0000-0000-000000000000}"/>
          </ac:spMkLst>
        </pc:spChg>
        <pc:spChg chg="mod">
          <ac:chgData name="Kate Cash" userId="85f2b43a-703c-472c-8b36-a7ec704a0826" providerId="ADAL" clId="{829FC2B3-9D2D-401E-8330-3424A29C1F73}" dt="2026-08-31T20:18:21.379" v="360" actId="113"/>
          <ac:spMkLst>
            <pc:docMk/>
            <pc:sldMk cId="0" sldId="259"/>
            <ac:spMk id="447" creationId="{00000000-0000-0000-0000-000000000000}"/>
          </ac:spMkLst>
        </pc:spChg>
        <pc:spChg chg="mod">
          <ac:chgData name="Kate Cash" userId="85f2b43a-703c-472c-8b36-a7ec704a0826" providerId="ADAL" clId="{829FC2B3-9D2D-401E-8330-3424A29C1F73}" dt="2026-08-31T20:17:42.511" v="359" actId="1076"/>
          <ac:spMkLst>
            <pc:docMk/>
            <pc:sldMk cId="0" sldId="259"/>
            <ac:spMk id="448" creationId="{00000000-0000-0000-0000-000000000000}"/>
          </ac:spMkLst>
        </pc:spChg>
        <pc:graphicFrameChg chg="add mod">
          <ac:chgData name="Kate Cash" userId="85f2b43a-703c-472c-8b36-a7ec704a0826" providerId="ADAL" clId="{829FC2B3-9D2D-401E-8330-3424A29C1F73}" dt="2026-08-31T20:15:48.626" v="343"/>
          <ac:graphicFrameMkLst>
            <pc:docMk/>
            <pc:sldMk cId="0" sldId="259"/>
            <ac:graphicFrameMk id="2" creationId="{1D003647-E715-8920-D446-22DA5544CF10}"/>
          </ac:graphicFrameMkLst>
        </pc:graphicFrameChg>
        <pc:graphicFrameChg chg="add mod">
          <ac:chgData name="Kate Cash" userId="85f2b43a-703c-472c-8b36-a7ec704a0826" providerId="ADAL" clId="{829FC2B3-9D2D-401E-8330-3424A29C1F73}" dt="2026-08-31T20:16:47.997" v="348"/>
          <ac:graphicFrameMkLst>
            <pc:docMk/>
            <pc:sldMk cId="0" sldId="259"/>
            <ac:graphicFrameMk id="3" creationId="{7AA9E5A6-5152-C7CE-0825-D0E449144A95}"/>
          </ac:graphicFrameMkLst>
        </pc:graphicFrameChg>
      </pc:sldChg>
      <pc:sldChg chg="addSp delSp modSp mod modNotesTx">
        <pc:chgData name="Kate Cash" userId="85f2b43a-703c-472c-8b36-a7ec704a0826" providerId="ADAL" clId="{829FC2B3-9D2D-401E-8330-3424A29C1F73}" dt="2026-08-31T21:13:56.897" v="910" actId="113"/>
        <pc:sldMkLst>
          <pc:docMk/>
          <pc:sldMk cId="0" sldId="261"/>
        </pc:sldMkLst>
        <pc:spChg chg="del">
          <ac:chgData name="Kate Cash" userId="85f2b43a-703c-472c-8b36-a7ec704a0826" providerId="ADAL" clId="{829FC2B3-9D2D-401E-8330-3424A29C1F73}" dt="2026-08-31T21:04:04.449" v="656" actId="478"/>
          <ac:spMkLst>
            <pc:docMk/>
            <pc:sldMk cId="0" sldId="261"/>
            <ac:spMk id="2" creationId="{34AF67EC-E2F1-B930-9D19-DE6F85B08675}"/>
          </ac:spMkLst>
        </pc:spChg>
        <pc:spChg chg="del">
          <ac:chgData name="Kate Cash" userId="85f2b43a-703c-472c-8b36-a7ec704a0826" providerId="ADAL" clId="{829FC2B3-9D2D-401E-8330-3424A29C1F73}" dt="2026-08-31T21:04:02.536" v="655" actId="478"/>
          <ac:spMkLst>
            <pc:docMk/>
            <pc:sldMk cId="0" sldId="261"/>
            <ac:spMk id="3" creationId="{78DE57C9-34A0-6633-ECFC-499BA55DC29F}"/>
          </ac:spMkLst>
        </pc:spChg>
        <pc:spChg chg="add mod">
          <ac:chgData name="Kate Cash" userId="85f2b43a-703c-472c-8b36-a7ec704a0826" providerId="ADAL" clId="{829FC2B3-9D2D-401E-8330-3424A29C1F73}" dt="2026-08-31T21:07:53.140" v="801" actId="20577"/>
          <ac:spMkLst>
            <pc:docMk/>
            <pc:sldMk cId="0" sldId="261"/>
            <ac:spMk id="6" creationId="{8F6074A1-E931-132D-9172-B5D35F04D02A}"/>
          </ac:spMkLst>
        </pc:spChg>
        <pc:picChg chg="add mod">
          <ac:chgData name="Kate Cash" userId="85f2b43a-703c-472c-8b36-a7ec704a0826" providerId="ADAL" clId="{829FC2B3-9D2D-401E-8330-3424A29C1F73}" dt="2026-08-31T21:07:18.806" v="780" actId="14100"/>
          <ac:picMkLst>
            <pc:docMk/>
            <pc:sldMk cId="0" sldId="261"/>
            <ac:picMk id="5" creationId="{9B457EBA-D441-126E-9EDD-B926AC595FC2}"/>
          </ac:picMkLst>
        </pc:picChg>
      </pc:sldChg>
      <pc:sldChg chg="del">
        <pc:chgData name="Kate Cash" userId="85f2b43a-703c-472c-8b36-a7ec704a0826" providerId="ADAL" clId="{829FC2B3-9D2D-401E-8330-3424A29C1F73}" dt="2026-08-31T19:53:13.697" v="301" actId="47"/>
        <pc:sldMkLst>
          <pc:docMk/>
          <pc:sldMk cId="2183646356" sldId="289"/>
        </pc:sldMkLst>
      </pc:sldChg>
      <pc:sldChg chg="del">
        <pc:chgData name="Kate Cash" userId="85f2b43a-703c-472c-8b36-a7ec704a0826" providerId="ADAL" clId="{829FC2B3-9D2D-401E-8330-3424A29C1F73}" dt="2026-08-31T22:02:55.555" v="2583" actId="47"/>
        <pc:sldMkLst>
          <pc:docMk/>
          <pc:sldMk cId="1009372855" sldId="331"/>
        </pc:sldMkLst>
      </pc:sldChg>
      <pc:sldChg chg="del">
        <pc:chgData name="Kate Cash" userId="85f2b43a-703c-472c-8b36-a7ec704a0826" providerId="ADAL" clId="{829FC2B3-9D2D-401E-8330-3424A29C1F73}" dt="2026-08-31T22:02:51.826" v="2581" actId="47"/>
        <pc:sldMkLst>
          <pc:docMk/>
          <pc:sldMk cId="1071510067" sldId="337"/>
        </pc:sldMkLst>
      </pc:sldChg>
      <pc:sldChg chg="modSp mod">
        <pc:chgData name="Kate Cash" userId="85f2b43a-703c-472c-8b36-a7ec704a0826" providerId="ADAL" clId="{829FC2B3-9D2D-401E-8330-3424A29C1F73}" dt="2026-08-31T22:02:45.658" v="2580" actId="1076"/>
        <pc:sldMkLst>
          <pc:docMk/>
          <pc:sldMk cId="2511467220" sldId="341"/>
        </pc:sldMkLst>
        <pc:spChg chg="mod">
          <ac:chgData name="Kate Cash" userId="85f2b43a-703c-472c-8b36-a7ec704a0826" providerId="ADAL" clId="{829FC2B3-9D2D-401E-8330-3424A29C1F73}" dt="2026-08-31T22:01:22.655" v="2551" actId="20577"/>
          <ac:spMkLst>
            <pc:docMk/>
            <pc:sldMk cId="2511467220" sldId="341"/>
            <ac:spMk id="3" creationId="{E6580FBB-816C-E947-3402-B37C6D42875C}"/>
          </ac:spMkLst>
        </pc:spChg>
        <pc:spChg chg="mod">
          <ac:chgData name="Kate Cash" userId="85f2b43a-703c-472c-8b36-a7ec704a0826" providerId="ADAL" clId="{829FC2B3-9D2D-401E-8330-3424A29C1F73}" dt="2026-08-31T22:02:45.658" v="2580" actId="1076"/>
          <ac:spMkLst>
            <pc:docMk/>
            <pc:sldMk cId="2511467220" sldId="341"/>
            <ac:spMk id="8" creationId="{7C134FE1-A049-E2F0-863E-E342A41504ED}"/>
          </ac:spMkLst>
        </pc:spChg>
        <pc:spChg chg="mod">
          <ac:chgData name="Kate Cash" userId="85f2b43a-703c-472c-8b36-a7ec704a0826" providerId="ADAL" clId="{829FC2B3-9D2D-401E-8330-3424A29C1F73}" dt="2026-08-31T22:01:43.703" v="2560"/>
          <ac:spMkLst>
            <pc:docMk/>
            <pc:sldMk cId="2511467220" sldId="341"/>
            <ac:spMk id="13" creationId="{27A0FC81-48FE-3A04-1170-407B4226774B}"/>
          </ac:spMkLst>
        </pc:spChg>
      </pc:sldChg>
      <pc:sldChg chg="ord">
        <pc:chgData name="Kate Cash" userId="85f2b43a-703c-472c-8b36-a7ec704a0826" providerId="ADAL" clId="{829FC2B3-9D2D-401E-8330-3424A29C1F73}" dt="2026-08-31T20:18:28.406" v="362"/>
        <pc:sldMkLst>
          <pc:docMk/>
          <pc:sldMk cId="1552857680" sldId="350"/>
        </pc:sldMkLst>
      </pc:sldChg>
      <pc:sldChg chg="del">
        <pc:chgData name="Kate Cash" userId="85f2b43a-703c-472c-8b36-a7ec704a0826" providerId="ADAL" clId="{829FC2B3-9D2D-401E-8330-3424A29C1F73}" dt="2026-08-31T22:02:53.096" v="2582" actId="47"/>
        <pc:sldMkLst>
          <pc:docMk/>
          <pc:sldMk cId="87976094" sldId="351"/>
        </pc:sldMkLst>
      </pc:sldChg>
      <pc:sldChg chg="add">
        <pc:chgData name="Kate Cash" userId="85f2b43a-703c-472c-8b36-a7ec704a0826" providerId="ADAL" clId="{829FC2B3-9D2D-401E-8330-3424A29C1F73}" dt="2026-08-26T13:10:09.539" v="298"/>
        <pc:sldMkLst>
          <pc:docMk/>
          <pc:sldMk cId="4143299578" sldId="365"/>
        </pc:sldMkLst>
      </pc:sldChg>
      <pc:sldChg chg="add">
        <pc:chgData name="Kate Cash" userId="85f2b43a-703c-472c-8b36-a7ec704a0826" providerId="ADAL" clId="{829FC2B3-9D2D-401E-8330-3424A29C1F73}" dt="2026-08-26T13:09:42.737" v="297"/>
        <pc:sldMkLst>
          <pc:docMk/>
          <pc:sldMk cId="2885226753" sldId="366"/>
        </pc:sldMkLst>
      </pc:sldChg>
      <pc:sldChg chg="ord">
        <pc:chgData name="Kate Cash" userId="85f2b43a-703c-472c-8b36-a7ec704a0826" providerId="ADAL" clId="{829FC2B3-9D2D-401E-8330-3424A29C1F73}" dt="2026-08-31T20:18:30.668" v="364"/>
        <pc:sldMkLst>
          <pc:docMk/>
          <pc:sldMk cId="3831444300" sldId="377"/>
        </pc:sldMkLst>
      </pc:sldChg>
      <pc:sldChg chg="modSp add mod">
        <pc:chgData name="Kate Cash" userId="85f2b43a-703c-472c-8b36-a7ec704a0826" providerId="ADAL" clId="{829FC2B3-9D2D-401E-8330-3424A29C1F73}" dt="2026-08-31T20:20:17.500" v="408" actId="12"/>
        <pc:sldMkLst>
          <pc:docMk/>
          <pc:sldMk cId="3047123967" sldId="378"/>
        </pc:sldMkLst>
        <pc:spChg chg="mod">
          <ac:chgData name="Kate Cash" userId="85f2b43a-703c-472c-8b36-a7ec704a0826" providerId="ADAL" clId="{829FC2B3-9D2D-401E-8330-3424A29C1F73}" dt="2026-08-31T20:20:17.500" v="408" actId="12"/>
          <ac:spMkLst>
            <pc:docMk/>
            <pc:sldMk cId="3047123967" sldId="378"/>
            <ac:spMk id="3" creationId="{FB6E886A-6EF6-0B92-C586-02E3DD7EE257}"/>
          </ac:spMkLst>
        </pc:spChg>
        <pc:spChg chg="mod">
          <ac:chgData name="Kate Cash" userId="85f2b43a-703c-472c-8b36-a7ec704a0826" providerId="ADAL" clId="{829FC2B3-9D2D-401E-8330-3424A29C1F73}" dt="2026-08-31T20:19:14.263" v="391" actId="20577"/>
          <ac:spMkLst>
            <pc:docMk/>
            <pc:sldMk cId="3047123967" sldId="378"/>
            <ac:spMk id="42" creationId="{21F624D8-5CDA-1AA6-9DCA-500648C2F8E7}"/>
          </ac:spMkLst>
        </pc:spChg>
      </pc:sldChg>
      <pc:sldChg chg="addSp delSp modSp add mod modNotesTx">
        <pc:chgData name="Kate Cash" userId="85f2b43a-703c-472c-8b36-a7ec704a0826" providerId="ADAL" clId="{829FC2B3-9D2D-401E-8330-3424A29C1F73}" dt="2026-08-31T20:44:38.257" v="472" actId="20577"/>
        <pc:sldMkLst>
          <pc:docMk/>
          <pc:sldMk cId="3327617501" sldId="379"/>
        </pc:sldMkLst>
        <pc:spChg chg="del mod">
          <ac:chgData name="Kate Cash" userId="85f2b43a-703c-472c-8b36-a7ec704a0826" providerId="ADAL" clId="{829FC2B3-9D2D-401E-8330-3424A29C1F73}" dt="2026-08-31T20:35:32.501" v="413"/>
          <ac:spMkLst>
            <pc:docMk/>
            <pc:sldMk cId="3327617501" sldId="379"/>
            <ac:spMk id="3" creationId="{B8AE6381-1173-F908-F9A3-C1453E9848E0}"/>
          </ac:spMkLst>
        </pc:spChg>
        <pc:spChg chg="mod">
          <ac:chgData name="Kate Cash" userId="85f2b43a-703c-472c-8b36-a7ec704a0826" providerId="ADAL" clId="{829FC2B3-9D2D-401E-8330-3424A29C1F73}" dt="2026-08-31T20:35:57.708" v="444" actId="20577"/>
          <ac:spMkLst>
            <pc:docMk/>
            <pc:sldMk cId="3327617501" sldId="379"/>
            <ac:spMk id="42" creationId="{B4D2627C-B1F9-BBE0-6F86-1F862DC778F5}"/>
          </ac:spMkLst>
        </pc:spChg>
        <pc:picChg chg="del">
          <ac:chgData name="Kate Cash" userId="85f2b43a-703c-472c-8b36-a7ec704a0826" providerId="ADAL" clId="{829FC2B3-9D2D-401E-8330-3424A29C1F73}" dt="2026-08-31T20:35:13.069" v="410" actId="478"/>
          <ac:picMkLst>
            <pc:docMk/>
            <pc:sldMk cId="3327617501" sldId="379"/>
            <ac:picMk id="6" creationId="{D48A98B6-27C5-DF84-7180-E68145CC85C2}"/>
          </ac:picMkLst>
        </pc:picChg>
        <pc:picChg chg="add mod">
          <ac:chgData name="Kate Cash" userId="85f2b43a-703c-472c-8b36-a7ec704a0826" providerId="ADAL" clId="{829FC2B3-9D2D-401E-8330-3424A29C1F73}" dt="2026-08-31T20:38:56.819" v="446" actId="1076"/>
          <ac:picMkLst>
            <pc:docMk/>
            <pc:sldMk cId="3327617501" sldId="379"/>
            <ac:picMk id="7" creationId="{ACAD3EF9-B1C7-5C1A-C40E-476513A55E57}"/>
          </ac:picMkLst>
        </pc:picChg>
        <pc:picChg chg="add mod">
          <ac:chgData name="Kate Cash" userId="85f2b43a-703c-472c-8b36-a7ec704a0826" providerId="ADAL" clId="{829FC2B3-9D2D-401E-8330-3424A29C1F73}" dt="2026-08-31T20:43:53.974" v="454" actId="1076"/>
          <ac:picMkLst>
            <pc:docMk/>
            <pc:sldMk cId="3327617501" sldId="379"/>
            <ac:picMk id="9" creationId="{7812291D-E52C-9BC8-FFA8-2BB8B7AF68C9}"/>
          </ac:picMkLst>
        </pc:picChg>
      </pc:sldChg>
      <pc:sldChg chg="addSp delSp modSp add mod modNotesTx">
        <pc:chgData name="Kate Cash" userId="85f2b43a-703c-472c-8b36-a7ec704a0826" providerId="ADAL" clId="{829FC2B3-9D2D-401E-8330-3424A29C1F73}" dt="2026-08-31T20:58:54.589" v="654" actId="113"/>
        <pc:sldMkLst>
          <pc:docMk/>
          <pc:sldMk cId="2469218467" sldId="380"/>
        </pc:sldMkLst>
        <pc:spChg chg="mod">
          <ac:chgData name="Kate Cash" userId="85f2b43a-703c-472c-8b36-a7ec704a0826" providerId="ADAL" clId="{829FC2B3-9D2D-401E-8330-3424A29C1F73}" dt="2026-08-31T20:46:34.816" v="494" actId="20577"/>
          <ac:spMkLst>
            <pc:docMk/>
            <pc:sldMk cId="2469218467" sldId="380"/>
            <ac:spMk id="42" creationId="{9BDDCA0C-3429-00A5-0604-BA5F5246A6C3}"/>
          </ac:spMkLst>
        </pc:spChg>
        <pc:picChg chg="add mod">
          <ac:chgData name="Kate Cash" userId="85f2b43a-703c-472c-8b36-a7ec704a0826" providerId="ADAL" clId="{829FC2B3-9D2D-401E-8330-3424A29C1F73}" dt="2026-08-31T20:53:13.960" v="504" actId="14100"/>
          <ac:picMkLst>
            <pc:docMk/>
            <pc:sldMk cId="2469218467" sldId="380"/>
            <ac:picMk id="4" creationId="{5A682326-0DE2-98EC-17D4-38CD277832E4}"/>
          </ac:picMkLst>
        </pc:picChg>
        <pc:picChg chg="del">
          <ac:chgData name="Kate Cash" userId="85f2b43a-703c-472c-8b36-a7ec704a0826" providerId="ADAL" clId="{829FC2B3-9D2D-401E-8330-3424A29C1F73}" dt="2026-08-31T20:46:39.019" v="496" actId="478"/>
          <ac:picMkLst>
            <pc:docMk/>
            <pc:sldMk cId="2469218467" sldId="380"/>
            <ac:picMk id="7" creationId="{57F9A3D3-C91F-731B-4051-9F187DA516BD}"/>
          </ac:picMkLst>
        </pc:picChg>
        <pc:picChg chg="add mod">
          <ac:chgData name="Kate Cash" userId="85f2b43a-703c-472c-8b36-a7ec704a0826" providerId="ADAL" clId="{829FC2B3-9D2D-401E-8330-3424A29C1F73}" dt="2026-08-31T20:57:38.415" v="526" actId="1076"/>
          <ac:picMkLst>
            <pc:docMk/>
            <pc:sldMk cId="2469218467" sldId="380"/>
            <ac:picMk id="8" creationId="{673D1C12-3516-452E-9226-B3B97235CECF}"/>
          </ac:picMkLst>
        </pc:picChg>
        <pc:picChg chg="del">
          <ac:chgData name="Kate Cash" userId="85f2b43a-703c-472c-8b36-a7ec704a0826" providerId="ADAL" clId="{829FC2B3-9D2D-401E-8330-3424A29C1F73}" dt="2026-08-31T20:46:38.345" v="495" actId="478"/>
          <ac:picMkLst>
            <pc:docMk/>
            <pc:sldMk cId="2469218467" sldId="380"/>
            <ac:picMk id="9" creationId="{B67DA5A4-5D62-708A-C5C6-E9A01874A464}"/>
          </ac:picMkLst>
        </pc:picChg>
      </pc:sldChg>
      <pc:sldChg chg="addSp modSp add del mod modNotesTx">
        <pc:chgData name="Kate Cash" userId="85f2b43a-703c-472c-8b36-a7ec704a0826" providerId="ADAL" clId="{829FC2B3-9D2D-401E-8330-3424A29C1F73}" dt="2026-08-31T21:37:37.367" v="1795" actId="113"/>
        <pc:sldMkLst>
          <pc:docMk/>
          <pc:sldMk cId="33160763" sldId="381"/>
        </pc:sldMkLst>
        <pc:spChg chg="add mod">
          <ac:chgData name="Kate Cash" userId="85f2b43a-703c-472c-8b36-a7ec704a0826" providerId="ADAL" clId="{829FC2B3-9D2D-401E-8330-3424A29C1F73}" dt="2026-08-31T21:31:09.981" v="1341" actId="207"/>
          <ac:spMkLst>
            <pc:docMk/>
            <pc:sldMk cId="33160763" sldId="381"/>
            <ac:spMk id="4" creationId="{69DC4D7B-AE33-1099-E79A-C93F0678B412}"/>
          </ac:spMkLst>
        </pc:spChg>
        <pc:spChg chg="mod">
          <ac:chgData name="Kate Cash" userId="85f2b43a-703c-472c-8b36-a7ec704a0826" providerId="ADAL" clId="{829FC2B3-9D2D-401E-8330-3424A29C1F73}" dt="2026-08-31T21:29:58.324" v="1319" actId="1076"/>
          <ac:spMkLst>
            <pc:docMk/>
            <pc:sldMk cId="33160763" sldId="381"/>
            <ac:spMk id="446" creationId="{612F57F3-8574-E1A3-46CE-FF7F1A0320D1}"/>
          </ac:spMkLst>
        </pc:spChg>
        <pc:spChg chg="mod">
          <ac:chgData name="Kate Cash" userId="85f2b43a-703c-472c-8b36-a7ec704a0826" providerId="ADAL" clId="{829FC2B3-9D2D-401E-8330-3424A29C1F73}" dt="2026-08-31T21:29:54.376" v="1318" actId="1076"/>
          <ac:spMkLst>
            <pc:docMk/>
            <pc:sldMk cId="33160763" sldId="381"/>
            <ac:spMk id="447" creationId="{23CF320D-3B07-2936-531F-4E603D952CB5}"/>
          </ac:spMkLst>
        </pc:spChg>
        <pc:spChg chg="mod">
          <ac:chgData name="Kate Cash" userId="85f2b43a-703c-472c-8b36-a7ec704a0826" providerId="ADAL" clId="{829FC2B3-9D2D-401E-8330-3424A29C1F73}" dt="2026-08-31T21:30:12.149" v="1322" actId="404"/>
          <ac:spMkLst>
            <pc:docMk/>
            <pc:sldMk cId="33160763" sldId="381"/>
            <ac:spMk id="448" creationId="{926F912E-E940-C81A-ABAE-B141DA403E08}"/>
          </ac:spMkLst>
        </pc:spChg>
        <pc:graphicFrameChg chg="add mod">
          <ac:chgData name="Kate Cash" userId="85f2b43a-703c-472c-8b36-a7ec704a0826" providerId="ADAL" clId="{829FC2B3-9D2D-401E-8330-3424A29C1F73}" dt="2026-08-31T21:24:54.856" v="1023"/>
          <ac:graphicFrameMkLst>
            <pc:docMk/>
            <pc:sldMk cId="33160763" sldId="381"/>
            <ac:graphicFrameMk id="2" creationId="{B991039A-B429-F46C-1932-847D76197504}"/>
          </ac:graphicFrameMkLst>
        </pc:graphicFrameChg>
        <pc:graphicFrameChg chg="add mod modGraphic">
          <ac:chgData name="Kate Cash" userId="85f2b43a-703c-472c-8b36-a7ec704a0826" providerId="ADAL" clId="{829FC2B3-9D2D-401E-8330-3424A29C1F73}" dt="2026-08-31T21:30:16.214" v="1323" actId="1076"/>
          <ac:graphicFrameMkLst>
            <pc:docMk/>
            <pc:sldMk cId="33160763" sldId="381"/>
            <ac:graphicFrameMk id="3" creationId="{5C3158F9-1E4D-BCD4-888D-7443B3502D3B}"/>
          </ac:graphicFrameMkLst>
        </pc:graphicFrameChg>
      </pc:sldChg>
      <pc:sldChg chg="addSp delSp modSp add mod modNotesTx">
        <pc:chgData name="Kate Cash" userId="85f2b43a-703c-472c-8b36-a7ec704a0826" providerId="ADAL" clId="{829FC2B3-9D2D-401E-8330-3424A29C1F73}" dt="2026-08-31T22:00:47.497" v="2531" actId="20577"/>
        <pc:sldMkLst>
          <pc:docMk/>
          <pc:sldMk cId="1360505812" sldId="382"/>
        </pc:sldMkLst>
        <pc:spChg chg="add mod">
          <ac:chgData name="Kate Cash" userId="85f2b43a-703c-472c-8b36-a7ec704a0826" providerId="ADAL" clId="{829FC2B3-9D2D-401E-8330-3424A29C1F73}" dt="2026-08-31T21:52:46.542" v="2095" actId="1076"/>
          <ac:spMkLst>
            <pc:docMk/>
            <pc:sldMk cId="1360505812" sldId="382"/>
            <ac:spMk id="2" creationId="{5E614D8F-2B31-9078-6337-B1FD7A631A81}"/>
          </ac:spMkLst>
        </pc:spChg>
        <pc:spChg chg="del">
          <ac:chgData name="Kate Cash" userId="85f2b43a-703c-472c-8b36-a7ec704a0826" providerId="ADAL" clId="{829FC2B3-9D2D-401E-8330-3424A29C1F73}" dt="2026-08-31T21:45:03.617" v="1880" actId="478"/>
          <ac:spMkLst>
            <pc:docMk/>
            <pc:sldMk cId="1360505812" sldId="382"/>
            <ac:spMk id="4" creationId="{72D69ECD-C70F-E650-54A1-4FE946B21712}"/>
          </ac:spMkLst>
        </pc:spChg>
        <pc:spChg chg="mod">
          <ac:chgData name="Kate Cash" userId="85f2b43a-703c-472c-8b36-a7ec704a0826" providerId="ADAL" clId="{829FC2B3-9D2D-401E-8330-3424A29C1F73}" dt="2026-08-31T21:52:03.107" v="2085" actId="404"/>
          <ac:spMkLst>
            <pc:docMk/>
            <pc:sldMk cId="1360505812" sldId="382"/>
            <ac:spMk id="446" creationId="{EA2BCF5A-0256-8F2C-67D5-B09ED7248F55}"/>
          </ac:spMkLst>
        </pc:spChg>
        <pc:spChg chg="mod">
          <ac:chgData name="Kate Cash" userId="85f2b43a-703c-472c-8b36-a7ec704a0826" providerId="ADAL" clId="{829FC2B3-9D2D-401E-8330-3424A29C1F73}" dt="2026-08-31T21:52:43.048" v="2094" actId="122"/>
          <ac:spMkLst>
            <pc:docMk/>
            <pc:sldMk cId="1360505812" sldId="382"/>
            <ac:spMk id="447" creationId="{809BD10A-2D54-8DAF-498C-1F7212FF6667}"/>
          </ac:spMkLst>
        </pc:spChg>
        <pc:spChg chg="mod">
          <ac:chgData name="Kate Cash" userId="85f2b43a-703c-472c-8b36-a7ec704a0826" providerId="ADAL" clId="{829FC2B3-9D2D-401E-8330-3424A29C1F73}" dt="2026-08-31T21:45:52.223" v="2052" actId="20577"/>
          <ac:spMkLst>
            <pc:docMk/>
            <pc:sldMk cId="1360505812" sldId="382"/>
            <ac:spMk id="448" creationId="{2B7DDA43-F462-17F5-BB85-FC66A89EF9DE}"/>
          </ac:spMkLst>
        </pc:spChg>
        <pc:graphicFrameChg chg="del">
          <ac:chgData name="Kate Cash" userId="85f2b43a-703c-472c-8b36-a7ec704a0826" providerId="ADAL" clId="{829FC2B3-9D2D-401E-8330-3424A29C1F73}" dt="2026-08-31T21:45:00.981" v="1879" actId="478"/>
          <ac:graphicFrameMkLst>
            <pc:docMk/>
            <pc:sldMk cId="1360505812" sldId="382"/>
            <ac:graphicFrameMk id="3" creationId="{0D24B9D4-21C2-9116-FFE9-E4766E7C62D9}"/>
          </ac:graphicFrameMkLst>
        </pc:graphicFrameChg>
        <pc:graphicFrameChg chg="add mod">
          <ac:chgData name="Kate Cash" userId="85f2b43a-703c-472c-8b36-a7ec704a0826" providerId="ADAL" clId="{829FC2B3-9D2D-401E-8330-3424A29C1F73}" dt="2026-08-31T21:51:39.625" v="2080"/>
          <ac:graphicFrameMkLst>
            <pc:docMk/>
            <pc:sldMk cId="1360505812" sldId="382"/>
            <ac:graphicFrameMk id="7" creationId="{D937A106-2348-81E4-FBD6-874DA348AF93}"/>
          </ac:graphicFrameMkLst>
        </pc:graphicFrameChg>
        <pc:picChg chg="add mod">
          <ac:chgData name="Kate Cash" userId="85f2b43a-703c-472c-8b36-a7ec704a0826" providerId="ADAL" clId="{829FC2B3-9D2D-401E-8330-3424A29C1F73}" dt="2026-08-31T21:52:52.543" v="2098" actId="1076"/>
          <ac:picMkLst>
            <pc:docMk/>
            <pc:sldMk cId="1360505812" sldId="382"/>
            <ac:picMk id="6" creationId="{2BC4502D-8727-AB52-E1C0-EE27132216E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E6F92779-7EC9-0D45-B047-D505436C908A}" type="datetimeFigureOut">
              <a:rPr lang="en-US" smtClean="0"/>
              <a:t>8/31/2026</a:t>
            </a:fld>
            <a:endParaRPr lang="en-US"/>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8CC5E4A9-B6DC-144A-9918-FF0984617A5C}" type="slidenum">
              <a:rPr lang="en-US" smtClean="0"/>
              <a:t>‹#›</a:t>
            </a:fld>
            <a:endParaRPr lang="en-US"/>
          </a:p>
        </p:txBody>
      </p:sp>
    </p:spTree>
    <p:extLst>
      <p:ext uri="{BB962C8B-B14F-4D97-AF65-F5344CB8AC3E}">
        <p14:creationId xmlns:p14="http://schemas.microsoft.com/office/powerpoint/2010/main" val="218861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5E4A9-B6DC-144A-9918-FF0984617A5C}" type="slidenum">
              <a:rPr lang="en-US" smtClean="0"/>
              <a:t>1</a:t>
            </a:fld>
            <a:endParaRPr lang="en-US"/>
          </a:p>
        </p:txBody>
      </p:sp>
    </p:spTree>
    <p:extLst>
      <p:ext uri="{BB962C8B-B14F-4D97-AF65-F5344CB8AC3E}">
        <p14:creationId xmlns:p14="http://schemas.microsoft.com/office/powerpoint/2010/main" val="3762357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Shape 449"/>
          <p:cNvSpPr>
            <a:spLocks noGrp="1" noRot="1" noChangeAspect="1"/>
          </p:cNvSpPr>
          <p:nvPr>
            <p:ph type="sldImg"/>
          </p:nvPr>
        </p:nvSpPr>
        <p:spPr>
          <a:prstGeom prst="rect">
            <a:avLst/>
          </a:prstGeom>
        </p:spPr>
        <p:txBody>
          <a:bodyPr/>
          <a:lstStyle/>
          <a:p>
            <a:endParaRPr/>
          </a:p>
        </p:txBody>
      </p:sp>
      <p:sp>
        <p:nvSpPr>
          <p:cNvPr id="450" name="Shape 450"/>
          <p:cNvSpPr>
            <a:spLocks noGrp="1"/>
          </p:cNvSpPr>
          <p:nvPr>
            <p:ph type="body" sz="quarter" idx="1"/>
          </p:nvPr>
        </p:nvSpPr>
        <p:spPr>
          <a:prstGeom prst="rect">
            <a:avLst/>
          </a:prstGeom>
        </p:spPr>
        <p:txBody>
          <a:bodyPr/>
          <a:lstStyle/>
          <a:p>
            <a:pPr defTabSz="914400">
              <a:spcBef>
                <a:spcPts val="0"/>
              </a:spcBef>
              <a:defRPr sz="1200">
                <a:latin typeface="Calibri"/>
                <a:ea typeface="Calibri"/>
                <a:cs typeface="Calibri"/>
                <a:sym typeface="Calibri"/>
              </a:defRPr>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FA7D-6C05-576F-AF1D-92C52821D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2D48D-FC53-884E-467D-6F33393AC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B6686-28E0-F121-D8C1-99653A0004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920F78-5DB5-8364-2ADE-004876E9269A}"/>
              </a:ext>
            </a:extLst>
          </p:cNvPr>
          <p:cNvSpPr>
            <a:spLocks noGrp="1"/>
          </p:cNvSpPr>
          <p:nvPr>
            <p:ph type="sldNum" sz="quarter" idx="5"/>
          </p:nvPr>
        </p:nvSpPr>
        <p:spPr/>
        <p:txBody>
          <a:bodyPr/>
          <a:lstStyle/>
          <a:p>
            <a:fld id="{8CC5E4A9-B6DC-144A-9918-FF0984617A5C}" type="slidenum">
              <a:rPr lang="en-US" smtClean="0"/>
              <a:t>3</a:t>
            </a:fld>
            <a:endParaRPr lang="en-US"/>
          </a:p>
        </p:txBody>
      </p:sp>
    </p:spTree>
    <p:extLst>
      <p:ext uri="{BB962C8B-B14F-4D97-AF65-F5344CB8AC3E}">
        <p14:creationId xmlns:p14="http://schemas.microsoft.com/office/powerpoint/2010/main" val="1171565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CA6F7-BCB0-3DF5-FB0A-218463A8A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0EA9C-71E1-FBA0-579B-009D772953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DB5EA-C0B3-8CE5-237E-F8FE658711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5D9D28A-5866-2C4A-7543-835F5540BC9E}"/>
              </a:ext>
            </a:extLst>
          </p:cNvPr>
          <p:cNvSpPr>
            <a:spLocks noGrp="1"/>
          </p:cNvSpPr>
          <p:nvPr>
            <p:ph type="sldNum" sz="quarter" idx="5"/>
          </p:nvPr>
        </p:nvSpPr>
        <p:spPr/>
        <p:txBody>
          <a:bodyPr/>
          <a:lstStyle/>
          <a:p>
            <a:fld id="{8CC5E4A9-B6DC-144A-9918-FF0984617A5C}" type="slidenum">
              <a:rPr lang="en-US" smtClean="0"/>
              <a:t>4</a:t>
            </a:fld>
            <a:endParaRPr lang="en-US"/>
          </a:p>
        </p:txBody>
      </p:sp>
    </p:spTree>
    <p:extLst>
      <p:ext uri="{BB962C8B-B14F-4D97-AF65-F5344CB8AC3E}">
        <p14:creationId xmlns:p14="http://schemas.microsoft.com/office/powerpoint/2010/main" val="2324857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D4B0-1884-0194-C6CE-45EAF9DCB9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BFB0A-C5D3-C6CC-DE0E-C083331F6E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729C8-253A-D35D-7D2E-ABD7DD0512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41D3ED-6CA1-5CF6-35CA-98C9C7BA0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3148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A689-2558-659D-6E2C-7AC5D4C9B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B67EE-3F44-E880-9FAD-569247F7D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CF88D0-347A-DF2C-009D-1C6FC64E9F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NBS </a:t>
            </a:r>
            <a:r>
              <a:rPr lang="en-GB" sz="1200" b="0" i="0" kern="1200" dirty="0">
                <a:solidFill>
                  <a:schemeClr val="tx1"/>
                </a:solidFill>
                <a:effectLst/>
                <a:latin typeface="+mn-lt"/>
                <a:ea typeface="+mn-ea"/>
                <a:cs typeface="+mn-cs"/>
              </a:rPr>
              <a:t>Behaviour Policy states that behaviour is a response to feelings, experiences, stimuli and an individual's interpretation of events. Our job is to understand the need before we focus on the behaviour</a:t>
            </a:r>
          </a:p>
          <a:p>
            <a:endParaRPr lang="en-US" dirty="0"/>
          </a:p>
        </p:txBody>
      </p:sp>
      <p:sp>
        <p:nvSpPr>
          <p:cNvPr id="4" name="Slide Number Placeholder 3">
            <a:extLst>
              <a:ext uri="{FF2B5EF4-FFF2-40B4-BE49-F238E27FC236}">
                <a16:creationId xmlns:a16="http://schemas.microsoft.com/office/drawing/2014/main" id="{F0BD7E86-10B9-6DA5-6715-FE2721AA58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643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096B5-3D71-52C4-F371-5135D3CAC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9F954-39ED-9E00-24A9-C65052E91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EBAC4-EAB4-79A1-F43A-F3F4FBC16C99}"/>
              </a:ext>
            </a:extLst>
          </p:cNvPr>
          <p:cNvSpPr>
            <a:spLocks noGrp="1"/>
          </p:cNvSpPr>
          <p:nvPr>
            <p:ph type="body" idx="1"/>
          </p:nvPr>
        </p:nvSpPr>
        <p:spPr/>
        <p:txBody>
          <a:bodyPr/>
          <a:lstStyle/>
          <a:p>
            <a:pPr fontAlgn="t"/>
            <a:r>
              <a:rPr lang="en-GB" sz="1200" b="1" i="0" kern="1200" dirty="0">
                <a:solidFill>
                  <a:schemeClr val="tx1"/>
                </a:solidFill>
                <a:effectLst/>
                <a:latin typeface="+mn-lt"/>
                <a:ea typeface="+mn-ea"/>
                <a:cs typeface="+mn-cs"/>
              </a:rPr>
              <a:t>Executive functioning difficulties</a:t>
            </a:r>
            <a:r>
              <a:rPr lang="en-GB" sz="1200" b="0" i="0" kern="1200" dirty="0">
                <a:solidFill>
                  <a:schemeClr val="tx1"/>
                </a:solidFill>
                <a:effectLst/>
                <a:latin typeface="+mn-lt"/>
                <a:ea typeface="+mn-ea"/>
                <a:cs typeface="+mn-cs"/>
              </a:rPr>
              <a:t> are challenges with the brain's "management system" that helps us organise, plan, remember, and control our actions and emotions.</a:t>
            </a:r>
          </a:p>
          <a:p>
            <a:pPr fontAlgn="t"/>
            <a:r>
              <a:rPr lang="en-GB" sz="1200" b="0" i="0" kern="1200" dirty="0">
                <a:solidFill>
                  <a:schemeClr val="tx1"/>
                </a:solidFill>
                <a:effectLst/>
                <a:latin typeface="+mn-lt"/>
                <a:ea typeface="+mn-ea"/>
                <a:cs typeface="+mn-cs"/>
              </a:rPr>
              <a:t>A child with executive functioning difficulties may find it hard to:</a:t>
            </a:r>
          </a:p>
          <a:p>
            <a:pPr lvl="0" fontAlgn="t"/>
            <a:r>
              <a:rPr lang="en-GB" sz="1200" b="1" i="0" kern="1200" dirty="0">
                <a:solidFill>
                  <a:schemeClr val="tx1"/>
                </a:solidFill>
                <a:effectLst/>
                <a:latin typeface="+mn-lt"/>
                <a:ea typeface="+mn-ea"/>
                <a:cs typeface="+mn-cs"/>
              </a:rPr>
              <a:t>Start tasks</a:t>
            </a:r>
            <a:r>
              <a:rPr lang="en-GB" sz="1200" b="0" i="0" kern="1200" dirty="0">
                <a:solidFill>
                  <a:schemeClr val="tx1"/>
                </a:solidFill>
                <a:effectLst/>
                <a:latin typeface="+mn-lt"/>
                <a:ea typeface="+mn-ea"/>
                <a:cs typeface="+mn-cs"/>
              </a:rPr>
              <a:t> even when they know what to do</a:t>
            </a:r>
          </a:p>
          <a:p>
            <a:pPr lvl="0" fontAlgn="t"/>
            <a:r>
              <a:rPr lang="en-GB" sz="1200" b="1" i="0" kern="1200" dirty="0">
                <a:solidFill>
                  <a:schemeClr val="tx1"/>
                </a:solidFill>
                <a:effectLst/>
                <a:latin typeface="+mn-lt"/>
                <a:ea typeface="+mn-ea"/>
                <a:cs typeface="+mn-cs"/>
              </a:rPr>
              <a:t>Plan and organise</a:t>
            </a:r>
            <a:r>
              <a:rPr lang="en-GB" sz="1200" b="0" i="0" kern="1200" dirty="0">
                <a:solidFill>
                  <a:schemeClr val="tx1"/>
                </a:solidFill>
                <a:effectLst/>
                <a:latin typeface="+mn-lt"/>
                <a:ea typeface="+mn-ea"/>
                <a:cs typeface="+mn-cs"/>
              </a:rPr>
              <a:t> their work or belongings</a:t>
            </a:r>
          </a:p>
          <a:p>
            <a:pPr lvl="0" fontAlgn="t"/>
            <a:r>
              <a:rPr lang="en-GB" sz="1200" b="1" i="0" kern="1200" dirty="0">
                <a:solidFill>
                  <a:schemeClr val="tx1"/>
                </a:solidFill>
                <a:effectLst/>
                <a:latin typeface="+mn-lt"/>
                <a:ea typeface="+mn-ea"/>
                <a:cs typeface="+mn-cs"/>
              </a:rPr>
              <a:t>Remember instructions</a:t>
            </a:r>
            <a:r>
              <a:rPr lang="en-GB" sz="1200" b="0" i="0" kern="1200" dirty="0">
                <a:solidFill>
                  <a:schemeClr val="tx1"/>
                </a:solidFill>
                <a:effectLst/>
                <a:latin typeface="+mn-lt"/>
                <a:ea typeface="+mn-ea"/>
                <a:cs typeface="+mn-cs"/>
              </a:rPr>
              <a:t> with several steps</a:t>
            </a:r>
          </a:p>
          <a:p>
            <a:pPr lvl="0" fontAlgn="t"/>
            <a:r>
              <a:rPr lang="en-GB" sz="1200" b="1" i="0" kern="1200" dirty="0">
                <a:solidFill>
                  <a:schemeClr val="tx1"/>
                </a:solidFill>
                <a:effectLst/>
                <a:latin typeface="+mn-lt"/>
                <a:ea typeface="+mn-ea"/>
                <a:cs typeface="+mn-cs"/>
              </a:rPr>
              <a:t>Manage time</a:t>
            </a:r>
            <a:r>
              <a:rPr lang="en-GB" sz="1200" b="0" i="0" kern="1200" dirty="0">
                <a:solidFill>
                  <a:schemeClr val="tx1"/>
                </a:solidFill>
                <a:effectLst/>
                <a:latin typeface="+mn-lt"/>
                <a:ea typeface="+mn-ea"/>
                <a:cs typeface="+mn-cs"/>
              </a:rPr>
              <a:t> and judge how long things will take</a:t>
            </a:r>
          </a:p>
          <a:p>
            <a:pPr lvl="0" fontAlgn="t"/>
            <a:r>
              <a:rPr lang="en-GB" sz="1200" b="1" i="0" kern="1200" dirty="0">
                <a:solidFill>
                  <a:schemeClr val="tx1"/>
                </a:solidFill>
                <a:effectLst/>
                <a:latin typeface="+mn-lt"/>
                <a:ea typeface="+mn-ea"/>
                <a:cs typeface="+mn-cs"/>
              </a:rPr>
              <a:t>Switch between activities</a:t>
            </a:r>
            <a:r>
              <a:rPr lang="en-GB" sz="1200" b="0" i="0" kern="1200" dirty="0">
                <a:solidFill>
                  <a:schemeClr val="tx1"/>
                </a:solidFill>
                <a:effectLst/>
                <a:latin typeface="+mn-lt"/>
                <a:ea typeface="+mn-ea"/>
                <a:cs typeface="+mn-cs"/>
              </a:rPr>
              <a:t> or cope with changes to routines</a:t>
            </a:r>
          </a:p>
          <a:p>
            <a:pPr lvl="0" fontAlgn="t"/>
            <a:r>
              <a:rPr lang="en-GB" sz="1200" b="1" i="0" kern="1200" dirty="0">
                <a:solidFill>
                  <a:schemeClr val="tx1"/>
                </a:solidFill>
                <a:effectLst/>
                <a:latin typeface="+mn-lt"/>
                <a:ea typeface="+mn-ea"/>
                <a:cs typeface="+mn-cs"/>
              </a:rPr>
              <a:t>Control impulses</a:t>
            </a:r>
            <a:r>
              <a:rPr lang="en-GB" sz="1200" b="0" i="0" kern="1200" dirty="0">
                <a:solidFill>
                  <a:schemeClr val="tx1"/>
                </a:solidFill>
                <a:effectLst/>
                <a:latin typeface="+mn-lt"/>
                <a:ea typeface="+mn-ea"/>
                <a:cs typeface="+mn-cs"/>
              </a:rPr>
              <a:t> and think before acting</a:t>
            </a:r>
          </a:p>
          <a:p>
            <a:pPr lvl="0" fontAlgn="t"/>
            <a:r>
              <a:rPr lang="en-GB" sz="1200" b="1" i="0" kern="1200" dirty="0">
                <a:solidFill>
                  <a:schemeClr val="tx1"/>
                </a:solidFill>
                <a:effectLst/>
                <a:latin typeface="+mn-lt"/>
                <a:ea typeface="+mn-ea"/>
                <a:cs typeface="+mn-cs"/>
              </a:rPr>
              <a:t>Regulate emotions</a:t>
            </a:r>
            <a:r>
              <a:rPr lang="en-GB" sz="1200" b="0" i="0" kern="1200" dirty="0">
                <a:solidFill>
                  <a:schemeClr val="tx1"/>
                </a:solidFill>
                <a:effectLst/>
                <a:latin typeface="+mn-lt"/>
                <a:ea typeface="+mn-ea"/>
                <a:cs typeface="+mn-cs"/>
              </a:rPr>
              <a:t> when frustrated, anxious, or overwhelmed</a:t>
            </a:r>
          </a:p>
          <a:p>
            <a:pPr lvl="0" fontAlgn="t"/>
            <a:r>
              <a:rPr lang="en-GB" sz="1200" b="1" i="0" kern="1200" dirty="0">
                <a:solidFill>
                  <a:schemeClr val="tx1"/>
                </a:solidFill>
                <a:effectLst/>
                <a:latin typeface="+mn-lt"/>
                <a:ea typeface="+mn-ea"/>
                <a:cs typeface="+mn-cs"/>
              </a:rPr>
              <a:t>Stay focused</a:t>
            </a:r>
            <a:r>
              <a:rPr lang="en-GB" sz="1200" b="0" i="0" kern="1200" dirty="0">
                <a:solidFill>
                  <a:schemeClr val="tx1"/>
                </a:solidFill>
                <a:effectLst/>
                <a:latin typeface="+mn-lt"/>
                <a:ea typeface="+mn-ea"/>
                <a:cs typeface="+mn-cs"/>
              </a:rPr>
              <a:t> and ignore distractions</a:t>
            </a:r>
          </a:p>
          <a:p>
            <a:pPr fontAlgn="t"/>
            <a:r>
              <a:rPr lang="en-GB" sz="1200" b="0" i="0" kern="1200" dirty="0">
                <a:solidFill>
                  <a:schemeClr val="tx1"/>
                </a:solidFill>
                <a:effectLst/>
                <a:latin typeface="+mn-lt"/>
                <a:ea typeface="+mn-ea"/>
                <a:cs typeface="+mn-cs"/>
              </a:rPr>
              <a:t>It's important to remember that these difficulties are </a:t>
            </a:r>
            <a:r>
              <a:rPr lang="en-GB" sz="1200" b="1" i="0" kern="1200" dirty="0">
                <a:solidFill>
                  <a:schemeClr val="tx1"/>
                </a:solidFill>
                <a:effectLst/>
                <a:latin typeface="+mn-lt"/>
                <a:ea typeface="+mn-ea"/>
                <a:cs typeface="+mn-cs"/>
              </a:rPr>
              <a:t>not caused by laziness, defiance, or a lack of motivation</a:t>
            </a:r>
            <a:r>
              <a:rPr lang="en-GB" sz="1200" b="0" i="0" kern="1200" dirty="0">
                <a:solidFill>
                  <a:schemeClr val="tx1"/>
                </a:solidFill>
                <a:effectLst/>
                <a:latin typeface="+mn-lt"/>
                <a:ea typeface="+mn-ea"/>
                <a:cs typeface="+mn-cs"/>
              </a:rPr>
              <a:t>. The child may need additional support, structure, visual prompts, and adult guidance to help them succeed.</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Activity Examples:</a:t>
            </a:r>
          </a:p>
          <a:p>
            <a:pPr lvl="0" fontAlgn="t"/>
            <a:r>
              <a:rPr lang="en-GB" sz="1200" b="0" i="0" kern="1200" dirty="0">
                <a:solidFill>
                  <a:schemeClr val="tx1"/>
                </a:solidFill>
                <a:effectLst/>
                <a:latin typeface="+mn-lt"/>
                <a:ea typeface="+mn-ea"/>
                <a:cs typeface="+mn-cs"/>
              </a:rPr>
              <a:t>Self-injury</a:t>
            </a:r>
          </a:p>
          <a:p>
            <a:pPr lvl="0" fontAlgn="t"/>
            <a:r>
              <a:rPr lang="en-GB" sz="1200" b="0" i="0" kern="1200" dirty="0">
                <a:solidFill>
                  <a:schemeClr val="tx1"/>
                </a:solidFill>
                <a:effectLst/>
                <a:latin typeface="+mn-lt"/>
                <a:ea typeface="+mn-ea"/>
                <a:cs typeface="+mn-cs"/>
              </a:rPr>
              <a:t>Repetitive behaviours</a:t>
            </a:r>
          </a:p>
          <a:p>
            <a:pPr lvl="0" fontAlgn="t"/>
            <a:r>
              <a:rPr lang="en-GB" sz="1200" b="0" i="0" kern="1200" dirty="0">
                <a:solidFill>
                  <a:schemeClr val="tx1"/>
                </a:solidFill>
                <a:effectLst/>
                <a:latin typeface="+mn-lt"/>
                <a:ea typeface="+mn-ea"/>
                <a:cs typeface="+mn-cs"/>
              </a:rPr>
              <a:t>Withdrawal</a:t>
            </a:r>
          </a:p>
          <a:p>
            <a:pPr lvl="0" fontAlgn="t"/>
            <a:r>
              <a:rPr lang="en-GB" sz="1200" b="0" i="0" kern="1200" dirty="0">
                <a:solidFill>
                  <a:schemeClr val="tx1"/>
                </a:solidFill>
                <a:effectLst/>
                <a:latin typeface="+mn-lt"/>
                <a:ea typeface="+mn-ea"/>
                <a:cs typeface="+mn-cs"/>
              </a:rPr>
              <a:t>Increased vocalisations</a:t>
            </a:r>
          </a:p>
          <a:p>
            <a:pPr lvl="0" fontAlgn="t"/>
            <a:r>
              <a:rPr lang="en-GB" sz="1200" b="0" i="0" kern="1200" dirty="0">
                <a:solidFill>
                  <a:schemeClr val="tx1"/>
                </a:solidFill>
                <a:effectLst/>
                <a:latin typeface="+mn-lt"/>
                <a:ea typeface="+mn-ea"/>
                <a:cs typeface="+mn-cs"/>
              </a:rPr>
              <a:t>Property damage</a:t>
            </a:r>
          </a:p>
          <a:p>
            <a:pPr lvl="0" fontAlgn="t"/>
            <a:r>
              <a:rPr lang="en-GB" sz="1200" b="0" i="0" kern="1200" dirty="0">
                <a:solidFill>
                  <a:schemeClr val="tx1"/>
                </a:solidFill>
                <a:effectLst/>
                <a:latin typeface="+mn-lt"/>
                <a:ea typeface="+mn-ea"/>
                <a:cs typeface="+mn-cs"/>
              </a:rPr>
              <a:t>Aggression</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Key Message - For many pupils: "If they could tell us what they needed, they probably would.“ Behaviour is often the most effective communication tool they currently have.</a:t>
            </a:r>
          </a:p>
          <a:p>
            <a:pPr fontAlgn="t"/>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6D804F8-21BC-496B-1F29-1E03D96B2D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7406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1" i="0" kern="1200" dirty="0">
                <a:solidFill>
                  <a:schemeClr val="tx1"/>
                </a:solidFill>
                <a:effectLst/>
                <a:latin typeface="+mn-lt"/>
                <a:ea typeface="+mn-ea"/>
                <a:cs typeface="+mn-cs"/>
              </a:rPr>
              <a:t>The Escalation Cycle</a:t>
            </a:r>
          </a:p>
          <a:p>
            <a:pPr fontAlgn="t"/>
            <a:r>
              <a:rPr lang="en-GB" sz="1200" b="1" i="0" kern="1200" dirty="0">
                <a:solidFill>
                  <a:schemeClr val="tx1"/>
                </a:solidFill>
                <a:effectLst/>
                <a:latin typeface="+mn-lt"/>
                <a:ea typeface="+mn-ea"/>
                <a:cs typeface="+mn-cs"/>
              </a:rPr>
              <a:t>1. Regulated / Ready to Learn</a:t>
            </a:r>
          </a:p>
          <a:p>
            <a:pPr fontAlgn="t"/>
            <a:r>
              <a:rPr lang="en-GB" sz="1200" b="0" i="0" kern="1200" dirty="0">
                <a:solidFill>
                  <a:schemeClr val="tx1"/>
                </a:solidFill>
                <a:effectLst/>
                <a:latin typeface="+mn-lt"/>
                <a:ea typeface="+mn-ea"/>
                <a:cs typeface="+mn-cs"/>
              </a:rPr>
              <a:t>The pupil feels safe, connected and able to engage.</a:t>
            </a:r>
          </a:p>
          <a:p>
            <a:pPr fontAlgn="t"/>
            <a:r>
              <a:rPr lang="en-GB" sz="1200" b="1" i="0" kern="1200" dirty="0">
                <a:solidFill>
                  <a:schemeClr val="tx1"/>
                </a:solidFill>
                <a:effectLst/>
                <a:latin typeface="+mn-lt"/>
                <a:ea typeface="+mn-ea"/>
                <a:cs typeface="+mn-cs"/>
              </a:rPr>
              <a:t>What we might see: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Participating in learning</a:t>
            </a:r>
          </a:p>
          <a:p>
            <a:pPr lvl="0" fontAlgn="t"/>
            <a:r>
              <a:rPr lang="en-GB" sz="1200" b="0" i="0" kern="1200" dirty="0">
                <a:solidFill>
                  <a:schemeClr val="tx1"/>
                </a:solidFill>
                <a:effectLst/>
                <a:latin typeface="+mn-lt"/>
                <a:ea typeface="+mn-ea"/>
                <a:cs typeface="+mn-cs"/>
              </a:rPr>
              <a:t>Communicating effectively</a:t>
            </a:r>
          </a:p>
          <a:p>
            <a:pPr lvl="0" fontAlgn="t"/>
            <a:r>
              <a:rPr lang="en-GB" sz="1200" b="0" i="0" kern="1200" dirty="0">
                <a:solidFill>
                  <a:schemeClr val="tx1"/>
                </a:solidFill>
                <a:effectLst/>
                <a:latin typeface="+mn-lt"/>
                <a:ea typeface="+mn-ea"/>
                <a:cs typeface="+mn-cs"/>
              </a:rPr>
              <a:t>Following routines</a:t>
            </a:r>
          </a:p>
          <a:p>
            <a:pPr lvl="0" fontAlgn="t"/>
            <a:r>
              <a:rPr lang="en-GB" sz="1200" b="0" i="0" kern="1200" dirty="0">
                <a:solidFill>
                  <a:schemeClr val="tx1"/>
                </a:solidFill>
                <a:effectLst/>
                <a:latin typeface="+mn-lt"/>
                <a:ea typeface="+mn-ea"/>
                <a:cs typeface="+mn-cs"/>
              </a:rPr>
              <a:t>Positive interactions</a:t>
            </a:r>
          </a:p>
          <a:p>
            <a:pPr lvl="0" fontAlgn="t"/>
            <a:r>
              <a:rPr lang="en-GB" sz="1200" b="0" i="0" kern="1200" dirty="0">
                <a:solidFill>
                  <a:schemeClr val="tx1"/>
                </a:solidFill>
                <a:effectLst/>
                <a:latin typeface="+mn-lt"/>
                <a:ea typeface="+mn-ea"/>
                <a:cs typeface="+mn-cs"/>
              </a:rPr>
              <a:t>Engaging with adults and peers</a:t>
            </a:r>
          </a:p>
          <a:p>
            <a:pPr fontAlgn="t"/>
            <a:r>
              <a:rPr lang="en-GB" sz="1200" b="1" i="0" kern="1200" dirty="0">
                <a:solidFill>
                  <a:schemeClr val="tx1"/>
                </a:solidFill>
                <a:effectLst/>
                <a:latin typeface="+mn-lt"/>
                <a:ea typeface="+mn-ea"/>
                <a:cs typeface="+mn-cs"/>
              </a:rPr>
              <a:t>Adult role: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Build relationships</a:t>
            </a:r>
          </a:p>
          <a:p>
            <a:pPr lvl="0" fontAlgn="t"/>
            <a:r>
              <a:rPr lang="en-GB" sz="1200" b="0" i="0" kern="1200" dirty="0">
                <a:solidFill>
                  <a:schemeClr val="tx1"/>
                </a:solidFill>
                <a:effectLst/>
                <a:latin typeface="+mn-lt"/>
                <a:ea typeface="+mn-ea"/>
                <a:cs typeface="+mn-cs"/>
              </a:rPr>
              <a:t>Use praise and encouragement</a:t>
            </a:r>
          </a:p>
          <a:p>
            <a:pPr lvl="0" fontAlgn="t"/>
            <a:r>
              <a:rPr lang="en-GB" sz="1200" b="0" i="0" kern="1200" dirty="0">
                <a:solidFill>
                  <a:schemeClr val="tx1"/>
                </a:solidFill>
                <a:effectLst/>
                <a:latin typeface="+mn-lt"/>
                <a:ea typeface="+mn-ea"/>
                <a:cs typeface="+mn-cs"/>
              </a:rPr>
              <a:t>Maintain predictable routines</a:t>
            </a:r>
          </a:p>
          <a:p>
            <a:pPr lvl="0" fontAlgn="t"/>
            <a:r>
              <a:rPr lang="en-GB" sz="1200" b="0" i="0" kern="1200" dirty="0">
                <a:solidFill>
                  <a:schemeClr val="tx1"/>
                </a:solidFill>
                <a:effectLst/>
                <a:latin typeface="+mn-lt"/>
                <a:ea typeface="+mn-ea"/>
                <a:cs typeface="+mn-cs"/>
              </a:rPr>
              <a:t>Provide opportunities for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Question: What helps this pupil stay regulated? In the Green Zone.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2. Trigger</a:t>
            </a:r>
          </a:p>
          <a:p>
            <a:pPr fontAlgn="t"/>
            <a:r>
              <a:rPr lang="en-GB" sz="1200" b="0" i="0" kern="1200" dirty="0">
                <a:solidFill>
                  <a:schemeClr val="tx1"/>
                </a:solidFill>
                <a:effectLst/>
                <a:latin typeface="+mn-lt"/>
                <a:ea typeface="+mn-ea"/>
                <a:cs typeface="+mn-cs"/>
              </a:rPr>
              <a:t>Something creates discomfort, anxiety or uncertainty.</a:t>
            </a:r>
          </a:p>
          <a:p>
            <a:pPr fontAlgn="t"/>
            <a:r>
              <a:rPr lang="en-GB" sz="1200" b="0" i="0" kern="1200" dirty="0">
                <a:solidFill>
                  <a:schemeClr val="tx1"/>
                </a:solidFill>
                <a:effectLst/>
                <a:latin typeface="+mn-lt"/>
                <a:ea typeface="+mn-ea"/>
                <a:cs typeface="+mn-cs"/>
              </a:rPr>
              <a:t>This might include:</a:t>
            </a:r>
          </a:p>
          <a:p>
            <a:pPr lvl="0" fontAlgn="t"/>
            <a:r>
              <a:rPr lang="en-GB" sz="1200" b="0" i="0" kern="1200" dirty="0">
                <a:solidFill>
                  <a:schemeClr val="tx1"/>
                </a:solidFill>
                <a:effectLst/>
                <a:latin typeface="+mn-lt"/>
                <a:ea typeface="+mn-ea"/>
                <a:cs typeface="+mn-cs"/>
              </a:rPr>
              <a:t>An unexpected change</a:t>
            </a:r>
          </a:p>
          <a:p>
            <a:pPr lvl="0" fontAlgn="t"/>
            <a:r>
              <a:rPr lang="en-GB" sz="1200" b="0" i="0" kern="1200" dirty="0">
                <a:solidFill>
                  <a:schemeClr val="tx1"/>
                </a:solidFill>
                <a:effectLst/>
                <a:latin typeface="+mn-lt"/>
                <a:ea typeface="+mn-ea"/>
                <a:cs typeface="+mn-cs"/>
              </a:rPr>
              <a:t>A difficult task</a:t>
            </a:r>
          </a:p>
          <a:p>
            <a:pPr lvl="0" fontAlgn="t"/>
            <a:r>
              <a:rPr lang="en-GB" sz="1200" b="0" i="0" kern="1200" dirty="0">
                <a:solidFill>
                  <a:schemeClr val="tx1"/>
                </a:solidFill>
                <a:effectLst/>
                <a:latin typeface="+mn-lt"/>
                <a:ea typeface="+mn-ea"/>
                <a:cs typeface="+mn-cs"/>
              </a:rPr>
              <a:t>Noise levels</a:t>
            </a:r>
          </a:p>
          <a:p>
            <a:pPr lvl="0" fontAlgn="t"/>
            <a:r>
              <a:rPr lang="en-GB" sz="1200" b="0" i="0" kern="1200" dirty="0">
                <a:solidFill>
                  <a:schemeClr val="tx1"/>
                </a:solidFill>
                <a:effectLst/>
                <a:latin typeface="+mn-lt"/>
                <a:ea typeface="+mn-ea"/>
                <a:cs typeface="+mn-cs"/>
              </a:rPr>
              <a:t>Waiting</a:t>
            </a:r>
          </a:p>
          <a:p>
            <a:pPr lvl="0" fontAlgn="t"/>
            <a:r>
              <a:rPr lang="en-GB" sz="1200" b="0" i="0" kern="1200" dirty="0">
                <a:solidFill>
                  <a:schemeClr val="tx1"/>
                </a:solidFill>
                <a:effectLst/>
                <a:latin typeface="+mn-lt"/>
                <a:ea typeface="+mn-ea"/>
                <a:cs typeface="+mn-cs"/>
              </a:rPr>
              <a:t>Transition between activities</a:t>
            </a:r>
          </a:p>
          <a:p>
            <a:pPr lvl="0" fontAlgn="t"/>
            <a:r>
              <a:rPr lang="en-GB" sz="1200" b="0" i="0" kern="1200" dirty="0">
                <a:solidFill>
                  <a:schemeClr val="tx1"/>
                </a:solidFill>
                <a:effectLst/>
                <a:latin typeface="+mn-lt"/>
                <a:ea typeface="+mn-ea"/>
                <a:cs typeface="+mn-cs"/>
              </a:rPr>
              <a:t>Not understanding instructions</a:t>
            </a:r>
          </a:p>
          <a:p>
            <a:pPr lvl="0" fontAlgn="t"/>
            <a:r>
              <a:rPr lang="en-GB" sz="1200" b="0" i="0" kern="1200" dirty="0">
                <a:solidFill>
                  <a:schemeClr val="tx1"/>
                </a:solidFill>
                <a:effectLst/>
                <a:latin typeface="+mn-lt"/>
                <a:ea typeface="+mn-ea"/>
                <a:cs typeface="+mn-cs"/>
              </a:rPr>
              <a:t>Communication breakdown</a:t>
            </a:r>
          </a:p>
          <a:p>
            <a:pPr lvl="0" fontAlgn="t"/>
            <a:r>
              <a:rPr lang="en-GB" sz="1200" b="0" i="0" kern="1200" dirty="0">
                <a:solidFill>
                  <a:schemeClr val="tx1"/>
                </a:solidFill>
                <a:effectLst/>
                <a:latin typeface="+mn-lt"/>
                <a:ea typeface="+mn-ea"/>
                <a:cs typeface="+mn-cs"/>
              </a:rPr>
              <a:t>Sensory overload</a:t>
            </a:r>
          </a:p>
          <a:p>
            <a:pPr lvl="0" fontAlgn="t"/>
            <a:r>
              <a:rPr lang="en-GB" sz="1200" b="0" i="0" kern="1200" dirty="0">
                <a:solidFill>
                  <a:schemeClr val="tx1"/>
                </a:solidFill>
                <a:effectLst/>
                <a:latin typeface="+mn-lt"/>
                <a:ea typeface="+mn-ea"/>
                <a:cs typeface="+mn-cs"/>
              </a:rPr>
              <a:t>Conflict with peers</a:t>
            </a:r>
          </a:p>
          <a:p>
            <a:pPr fontAlgn="t"/>
            <a:r>
              <a:rPr lang="en-GB" sz="1200" b="1" i="0" kern="1200" dirty="0">
                <a:solidFill>
                  <a:schemeClr val="tx1"/>
                </a:solidFill>
                <a:effectLst/>
                <a:latin typeface="+mn-lt"/>
                <a:ea typeface="+mn-ea"/>
                <a:cs typeface="+mn-cs"/>
              </a:rPr>
              <a:t>What we might see: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Stopping work</a:t>
            </a:r>
          </a:p>
          <a:p>
            <a:pPr lvl="0" fontAlgn="t"/>
            <a:r>
              <a:rPr lang="en-GB" sz="1200" b="0" i="0" kern="1200" dirty="0">
                <a:solidFill>
                  <a:schemeClr val="tx1"/>
                </a:solidFill>
                <a:effectLst/>
                <a:latin typeface="+mn-lt"/>
                <a:ea typeface="+mn-ea"/>
                <a:cs typeface="+mn-cs"/>
              </a:rPr>
              <a:t>Increased questioning</a:t>
            </a:r>
          </a:p>
          <a:p>
            <a:pPr lvl="0" fontAlgn="t"/>
            <a:r>
              <a:rPr lang="en-GB" sz="1200" b="0" i="0" kern="1200" dirty="0">
                <a:solidFill>
                  <a:schemeClr val="tx1"/>
                </a:solidFill>
                <a:effectLst/>
                <a:latin typeface="+mn-lt"/>
                <a:ea typeface="+mn-ea"/>
                <a:cs typeface="+mn-cs"/>
              </a:rPr>
              <a:t>Seeking reassurance</a:t>
            </a:r>
          </a:p>
          <a:p>
            <a:pPr lvl="0" fontAlgn="t"/>
            <a:r>
              <a:rPr lang="en-GB" sz="1200" b="0" i="0" kern="1200" dirty="0">
                <a:solidFill>
                  <a:schemeClr val="tx1"/>
                </a:solidFill>
                <a:effectLst/>
                <a:latin typeface="+mn-lt"/>
                <a:ea typeface="+mn-ea"/>
                <a:cs typeface="+mn-cs"/>
              </a:rPr>
              <a:t>Avoidance</a:t>
            </a:r>
          </a:p>
          <a:p>
            <a:pPr lvl="0" fontAlgn="t"/>
            <a:r>
              <a:rPr lang="en-GB" sz="1200" b="0" i="0" kern="1200" dirty="0">
                <a:solidFill>
                  <a:schemeClr val="tx1"/>
                </a:solidFill>
                <a:effectLst/>
                <a:latin typeface="+mn-lt"/>
                <a:ea typeface="+mn-ea"/>
                <a:cs typeface="+mn-cs"/>
              </a:rPr>
              <a:t>Fidgeting</a:t>
            </a:r>
          </a:p>
          <a:p>
            <a:pPr lvl="0" fontAlgn="t"/>
            <a:r>
              <a:rPr lang="en-GB" sz="1200" b="0" i="0" kern="1200" dirty="0">
                <a:solidFill>
                  <a:schemeClr val="tx1"/>
                </a:solidFill>
                <a:effectLst/>
                <a:latin typeface="+mn-lt"/>
                <a:ea typeface="+mn-ea"/>
                <a:cs typeface="+mn-cs"/>
              </a:rPr>
              <a:t>Repetitive behaviours</a:t>
            </a:r>
          </a:p>
          <a:p>
            <a:pPr fontAlgn="t"/>
            <a:r>
              <a:rPr lang="en-GB" sz="1200" b="1" i="0" kern="1200" dirty="0">
                <a:solidFill>
                  <a:schemeClr val="tx1"/>
                </a:solidFill>
                <a:effectLst/>
                <a:latin typeface="+mn-lt"/>
                <a:ea typeface="+mn-ea"/>
                <a:cs typeface="+mn-cs"/>
              </a:rPr>
              <a:t>Adult response: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Notice the trigger</a:t>
            </a:r>
          </a:p>
          <a:p>
            <a:pPr lvl="0" fontAlgn="t"/>
            <a:r>
              <a:rPr lang="en-GB" sz="1200" b="0" i="0" kern="1200" dirty="0">
                <a:solidFill>
                  <a:schemeClr val="tx1"/>
                </a:solidFill>
                <a:effectLst/>
                <a:latin typeface="+mn-lt"/>
                <a:ea typeface="+mn-ea"/>
                <a:cs typeface="+mn-cs"/>
              </a:rPr>
              <a:t>Reduce demands if needed</a:t>
            </a:r>
          </a:p>
          <a:p>
            <a:pPr lvl="0" fontAlgn="t"/>
            <a:r>
              <a:rPr lang="en-GB" sz="1200" b="0" i="0" kern="1200" dirty="0">
                <a:solidFill>
                  <a:schemeClr val="tx1"/>
                </a:solidFill>
                <a:effectLst/>
                <a:latin typeface="+mn-lt"/>
                <a:ea typeface="+mn-ea"/>
                <a:cs typeface="+mn-cs"/>
              </a:rPr>
              <a:t>Clarify expectations</a:t>
            </a:r>
          </a:p>
          <a:p>
            <a:pPr lvl="0" fontAlgn="t"/>
            <a:r>
              <a:rPr lang="en-GB" sz="1200" b="0" i="0" kern="1200" dirty="0">
                <a:solidFill>
                  <a:schemeClr val="tx1"/>
                </a:solidFill>
                <a:effectLst/>
                <a:latin typeface="+mn-lt"/>
                <a:ea typeface="+mn-ea"/>
                <a:cs typeface="+mn-cs"/>
              </a:rPr>
              <a:t>Offer reassurance</a:t>
            </a:r>
          </a:p>
          <a:p>
            <a:pPr lvl="0" fontAlgn="t"/>
            <a:r>
              <a:rPr lang="en-GB" sz="1200" b="0" i="0" kern="1200" dirty="0">
                <a:solidFill>
                  <a:schemeClr val="tx1"/>
                </a:solidFill>
                <a:effectLst/>
                <a:latin typeface="+mn-lt"/>
                <a:ea typeface="+mn-ea"/>
                <a:cs typeface="+mn-cs"/>
              </a:rPr>
              <a:t>Provide visual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3. Anxiety / Distress</a:t>
            </a:r>
          </a:p>
          <a:p>
            <a:pPr fontAlgn="t"/>
            <a:r>
              <a:rPr lang="en-GB" sz="1200" b="0" i="0" kern="1200" dirty="0">
                <a:solidFill>
                  <a:schemeClr val="tx1"/>
                </a:solidFill>
                <a:effectLst/>
                <a:latin typeface="+mn-lt"/>
                <a:ea typeface="+mn-ea"/>
                <a:cs typeface="+mn-cs"/>
              </a:rPr>
              <a:t>This is often the most important stage.</a:t>
            </a:r>
          </a:p>
          <a:p>
            <a:pPr fontAlgn="t"/>
            <a:r>
              <a:rPr lang="en-GB" sz="1200" b="0" i="0" kern="1200" dirty="0">
                <a:solidFill>
                  <a:schemeClr val="tx1"/>
                </a:solidFill>
                <a:effectLst/>
                <a:latin typeface="+mn-lt"/>
                <a:ea typeface="+mn-ea"/>
                <a:cs typeface="+mn-cs"/>
              </a:rPr>
              <a:t>The pupil's nervous system is beginning to move into a stress response.</a:t>
            </a:r>
          </a:p>
          <a:p>
            <a:pPr fontAlgn="t"/>
            <a:r>
              <a:rPr lang="en-GB" sz="1200" b="1" i="0" kern="1200" dirty="0">
                <a:solidFill>
                  <a:schemeClr val="tx1"/>
                </a:solidFill>
                <a:effectLst/>
                <a:latin typeface="+mn-lt"/>
                <a:ea typeface="+mn-ea"/>
                <a:cs typeface="+mn-cs"/>
              </a:rPr>
              <a:t>What we might see: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Pacing</a:t>
            </a:r>
          </a:p>
          <a:p>
            <a:pPr lvl="0" fontAlgn="t"/>
            <a:r>
              <a:rPr lang="en-GB" sz="1200" b="0" i="0" kern="1200" dirty="0">
                <a:solidFill>
                  <a:schemeClr val="tx1"/>
                </a:solidFill>
                <a:effectLst/>
                <a:latin typeface="+mn-lt"/>
                <a:ea typeface="+mn-ea"/>
                <a:cs typeface="+mn-cs"/>
              </a:rPr>
              <a:t>Refusing work</a:t>
            </a:r>
          </a:p>
          <a:p>
            <a:pPr lvl="0" fontAlgn="t"/>
            <a:r>
              <a:rPr lang="en-GB" sz="1200" b="0" i="0" kern="1200" dirty="0">
                <a:solidFill>
                  <a:schemeClr val="tx1"/>
                </a:solidFill>
                <a:effectLst/>
                <a:latin typeface="+mn-lt"/>
                <a:ea typeface="+mn-ea"/>
                <a:cs typeface="+mn-cs"/>
              </a:rPr>
              <a:t>Increased vocalisations</a:t>
            </a:r>
          </a:p>
          <a:p>
            <a:pPr lvl="0" fontAlgn="t"/>
            <a:r>
              <a:rPr lang="en-GB" sz="1200" b="0" i="0" kern="1200" dirty="0">
                <a:solidFill>
                  <a:schemeClr val="tx1"/>
                </a:solidFill>
                <a:effectLst/>
                <a:latin typeface="+mn-lt"/>
                <a:ea typeface="+mn-ea"/>
                <a:cs typeface="+mn-cs"/>
              </a:rPr>
              <a:t>Swearing</a:t>
            </a:r>
          </a:p>
          <a:p>
            <a:pPr lvl="0" fontAlgn="t"/>
            <a:r>
              <a:rPr lang="en-GB" sz="1200" b="0" i="0" kern="1200" dirty="0">
                <a:solidFill>
                  <a:schemeClr val="tx1"/>
                </a:solidFill>
                <a:effectLst/>
                <a:latin typeface="+mn-lt"/>
                <a:ea typeface="+mn-ea"/>
                <a:cs typeface="+mn-cs"/>
              </a:rPr>
              <a:t>Rocking</a:t>
            </a:r>
          </a:p>
          <a:p>
            <a:pPr lvl="0" fontAlgn="t"/>
            <a:r>
              <a:rPr lang="en-GB" sz="1200" b="0" i="0" kern="1200" dirty="0">
                <a:solidFill>
                  <a:schemeClr val="tx1"/>
                </a:solidFill>
                <a:effectLst/>
                <a:latin typeface="+mn-lt"/>
                <a:ea typeface="+mn-ea"/>
                <a:cs typeface="+mn-cs"/>
              </a:rPr>
              <a:t>Covering ears</a:t>
            </a:r>
          </a:p>
          <a:p>
            <a:pPr lvl="0" fontAlgn="t"/>
            <a:r>
              <a:rPr lang="en-GB" sz="1200" b="0" i="0" kern="1200" dirty="0">
                <a:solidFill>
                  <a:schemeClr val="tx1"/>
                </a:solidFill>
                <a:effectLst/>
                <a:latin typeface="+mn-lt"/>
                <a:ea typeface="+mn-ea"/>
                <a:cs typeface="+mn-cs"/>
              </a:rPr>
              <a:t>Repetitive questioning</a:t>
            </a:r>
          </a:p>
          <a:p>
            <a:pPr lvl="0" fontAlgn="t"/>
            <a:r>
              <a:rPr lang="en-GB" sz="1200" b="0" i="0" kern="1200" dirty="0">
                <a:solidFill>
                  <a:schemeClr val="tx1"/>
                </a:solidFill>
                <a:effectLst/>
                <a:latin typeface="+mn-lt"/>
                <a:ea typeface="+mn-ea"/>
                <a:cs typeface="+mn-cs"/>
              </a:rPr>
              <a:t>Walking away</a:t>
            </a:r>
          </a:p>
          <a:p>
            <a:pPr lvl="0" fontAlgn="t"/>
            <a:r>
              <a:rPr lang="en-GB" sz="1200" b="0" i="0" kern="1200" dirty="0">
                <a:solidFill>
                  <a:schemeClr val="tx1"/>
                </a:solidFill>
                <a:effectLst/>
                <a:latin typeface="+mn-lt"/>
                <a:ea typeface="+mn-ea"/>
                <a:cs typeface="+mn-cs"/>
              </a:rPr>
              <a:t>Arguing</a:t>
            </a:r>
          </a:p>
          <a:p>
            <a:pPr lvl="0" fontAlgn="t"/>
            <a:r>
              <a:rPr lang="en-GB" sz="1200" b="0" i="0" kern="1200" dirty="0">
                <a:solidFill>
                  <a:schemeClr val="tx1"/>
                </a:solidFill>
                <a:effectLst/>
                <a:latin typeface="+mn-lt"/>
                <a:ea typeface="+mn-ea"/>
                <a:cs typeface="+mn-cs"/>
              </a:rPr>
              <a:t>Increased stimming</a:t>
            </a:r>
          </a:p>
          <a:p>
            <a:pPr lvl="0" fontAlgn="t"/>
            <a:r>
              <a:rPr lang="en-GB" sz="1200" b="0" i="0" kern="1200" dirty="0">
                <a:solidFill>
                  <a:schemeClr val="tx1"/>
                </a:solidFill>
                <a:effectLst/>
                <a:latin typeface="+mn-lt"/>
                <a:ea typeface="+mn-ea"/>
                <a:cs typeface="+mn-cs"/>
              </a:rPr>
              <a:t>Clinging to adults</a:t>
            </a:r>
          </a:p>
          <a:p>
            <a:pPr fontAlgn="t"/>
            <a:r>
              <a:rPr lang="en-GB" sz="1200" b="1" i="0" kern="1200" dirty="0">
                <a:solidFill>
                  <a:schemeClr val="tx1"/>
                </a:solidFill>
                <a:effectLst/>
                <a:latin typeface="+mn-lt"/>
                <a:ea typeface="+mn-ea"/>
                <a:cs typeface="+mn-cs"/>
              </a:rPr>
              <a:t>Remember:</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These behaviours are often communication, not deliberate defiance.</a:t>
            </a:r>
          </a:p>
          <a:p>
            <a:pPr fontAlgn="t"/>
            <a:r>
              <a:rPr lang="en-GB" sz="1200" b="0" i="0" kern="1200" dirty="0">
                <a:solidFill>
                  <a:schemeClr val="tx1"/>
                </a:solidFill>
                <a:effectLst/>
                <a:latin typeface="+mn-lt"/>
                <a:ea typeface="+mn-ea"/>
                <a:cs typeface="+mn-cs"/>
              </a:rPr>
              <a:t>The pupil may be communicating:</a:t>
            </a:r>
          </a:p>
          <a:p>
            <a:pPr lvl="0" fontAlgn="t"/>
            <a:r>
              <a:rPr lang="en-GB" sz="1200" b="0" i="0" kern="1200" dirty="0">
                <a:solidFill>
                  <a:schemeClr val="tx1"/>
                </a:solidFill>
                <a:effectLst/>
                <a:latin typeface="+mn-lt"/>
                <a:ea typeface="+mn-ea"/>
                <a:cs typeface="+mn-cs"/>
              </a:rPr>
              <a:t>"This is too hard."</a:t>
            </a:r>
          </a:p>
          <a:p>
            <a:pPr lvl="0" fontAlgn="t"/>
            <a:r>
              <a:rPr lang="en-GB" sz="1200" b="0" i="0" kern="1200" dirty="0">
                <a:solidFill>
                  <a:schemeClr val="tx1"/>
                </a:solidFill>
                <a:effectLst/>
                <a:latin typeface="+mn-lt"/>
                <a:ea typeface="+mn-ea"/>
                <a:cs typeface="+mn-cs"/>
              </a:rPr>
              <a:t>"I don't understand."</a:t>
            </a:r>
          </a:p>
          <a:p>
            <a:pPr lvl="0" fontAlgn="t"/>
            <a:r>
              <a:rPr lang="en-GB" sz="1200" b="0" i="0" kern="1200" dirty="0">
                <a:solidFill>
                  <a:schemeClr val="tx1"/>
                </a:solidFill>
                <a:effectLst/>
                <a:latin typeface="+mn-lt"/>
                <a:ea typeface="+mn-ea"/>
                <a:cs typeface="+mn-cs"/>
              </a:rPr>
              <a:t>"This feels unsafe."</a:t>
            </a:r>
          </a:p>
          <a:p>
            <a:pPr lvl="0" fontAlgn="t"/>
            <a:r>
              <a:rPr lang="en-GB" sz="1200" b="0" i="0" kern="1200" dirty="0">
                <a:solidFill>
                  <a:schemeClr val="tx1"/>
                </a:solidFill>
                <a:effectLst/>
                <a:latin typeface="+mn-lt"/>
                <a:ea typeface="+mn-ea"/>
                <a:cs typeface="+mn-cs"/>
              </a:rPr>
              <a:t>"I need a break."</a:t>
            </a:r>
          </a:p>
          <a:p>
            <a:pPr lvl="0" fontAlgn="t"/>
            <a:r>
              <a:rPr lang="en-GB" sz="1200" b="0" i="0" kern="1200" dirty="0">
                <a:solidFill>
                  <a:schemeClr val="tx1"/>
                </a:solidFill>
                <a:effectLst/>
                <a:latin typeface="+mn-lt"/>
                <a:ea typeface="+mn-ea"/>
                <a:cs typeface="+mn-cs"/>
              </a:rPr>
              <a:t>"I'm overwhelmed."</a:t>
            </a:r>
          </a:p>
          <a:p>
            <a:pPr fontAlgn="t"/>
            <a:r>
              <a:rPr lang="en-GB" sz="1200" b="1" i="0" kern="1200" dirty="0">
                <a:solidFill>
                  <a:schemeClr val="tx1"/>
                </a:solidFill>
                <a:effectLst/>
                <a:latin typeface="+mn-lt"/>
                <a:ea typeface="+mn-ea"/>
                <a:cs typeface="+mn-cs"/>
              </a:rPr>
              <a:t>Adult response: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Lower your voice</a:t>
            </a:r>
          </a:p>
          <a:p>
            <a:pPr lvl="0" fontAlgn="t"/>
            <a:r>
              <a:rPr lang="en-GB" sz="1200" b="0" i="0" kern="1200" dirty="0">
                <a:solidFill>
                  <a:schemeClr val="tx1"/>
                </a:solidFill>
                <a:effectLst/>
                <a:latin typeface="+mn-lt"/>
                <a:ea typeface="+mn-ea"/>
                <a:cs typeface="+mn-cs"/>
              </a:rPr>
              <a:t>Use fewer words</a:t>
            </a:r>
          </a:p>
          <a:p>
            <a:pPr lvl="0" fontAlgn="t"/>
            <a:r>
              <a:rPr lang="en-GB" sz="1200" b="0" i="0" kern="1200" dirty="0">
                <a:solidFill>
                  <a:schemeClr val="tx1"/>
                </a:solidFill>
                <a:effectLst/>
                <a:latin typeface="+mn-lt"/>
                <a:ea typeface="+mn-ea"/>
                <a:cs typeface="+mn-cs"/>
              </a:rPr>
              <a:t>Give processing time</a:t>
            </a:r>
          </a:p>
          <a:p>
            <a:pPr lvl="0" fontAlgn="t"/>
            <a:r>
              <a:rPr lang="en-GB" sz="1200" b="0" i="0" kern="1200" dirty="0">
                <a:solidFill>
                  <a:schemeClr val="tx1"/>
                </a:solidFill>
                <a:effectLst/>
                <a:latin typeface="+mn-lt"/>
                <a:ea typeface="+mn-ea"/>
                <a:cs typeface="+mn-cs"/>
              </a:rPr>
              <a:t>Reduce demands</a:t>
            </a:r>
          </a:p>
          <a:p>
            <a:pPr lvl="0" fontAlgn="t"/>
            <a:r>
              <a:rPr lang="en-GB" sz="1200" b="0" i="0" kern="1200" dirty="0">
                <a:solidFill>
                  <a:schemeClr val="tx1"/>
                </a:solidFill>
                <a:effectLst/>
                <a:latin typeface="+mn-lt"/>
                <a:ea typeface="+mn-ea"/>
                <a:cs typeface="+mn-cs"/>
              </a:rPr>
              <a:t>Offer choices</a:t>
            </a:r>
          </a:p>
          <a:p>
            <a:pPr lvl="0" fontAlgn="t"/>
            <a:r>
              <a:rPr lang="en-GB" sz="1200" b="0" i="0" kern="1200" dirty="0">
                <a:solidFill>
                  <a:schemeClr val="tx1"/>
                </a:solidFill>
                <a:effectLst/>
                <a:latin typeface="+mn-lt"/>
                <a:ea typeface="+mn-ea"/>
                <a:cs typeface="+mn-cs"/>
              </a:rPr>
              <a:t>Support regulation</a:t>
            </a:r>
          </a:p>
          <a:p>
            <a:pPr lvl="0" fontAlgn="t"/>
            <a:r>
              <a:rPr lang="en-GB" sz="1200" b="0" i="0" kern="1200" dirty="0">
                <a:solidFill>
                  <a:schemeClr val="tx1"/>
                </a:solidFill>
                <a:effectLst/>
                <a:latin typeface="+mn-lt"/>
                <a:ea typeface="+mn-ea"/>
                <a:cs typeface="+mn-cs"/>
              </a:rPr>
              <a:t>Increase physical space</a:t>
            </a:r>
          </a:p>
          <a:p>
            <a:pPr lvl="0" fontAlgn="t"/>
            <a:r>
              <a:rPr lang="en-GB" sz="1200" b="0" i="0" kern="1200" dirty="0">
                <a:solidFill>
                  <a:schemeClr val="tx1"/>
                </a:solidFill>
                <a:effectLst/>
                <a:latin typeface="+mn-lt"/>
                <a:ea typeface="+mn-ea"/>
                <a:cs typeface="+mn-cs"/>
              </a:rPr>
              <a:t>Use known calming strategies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4. Escalation</a:t>
            </a:r>
          </a:p>
          <a:p>
            <a:pPr fontAlgn="t"/>
            <a:r>
              <a:rPr lang="en-GB" sz="1200" b="0" i="0" kern="1200" dirty="0">
                <a:solidFill>
                  <a:schemeClr val="tx1"/>
                </a:solidFill>
                <a:effectLst/>
                <a:latin typeface="+mn-lt"/>
                <a:ea typeface="+mn-ea"/>
                <a:cs typeface="+mn-cs"/>
              </a:rPr>
              <a:t>At this point the pupil's thinking brain is becoming less available.</a:t>
            </a:r>
          </a:p>
          <a:p>
            <a:pPr fontAlgn="t"/>
            <a:r>
              <a:rPr lang="en-GB" sz="1200" b="0" i="0" kern="1200" dirty="0">
                <a:solidFill>
                  <a:schemeClr val="tx1"/>
                </a:solidFill>
                <a:effectLst/>
                <a:latin typeface="+mn-lt"/>
                <a:ea typeface="+mn-ea"/>
                <a:cs typeface="+mn-cs"/>
              </a:rPr>
              <a:t>Behaviour becomes more visible and more challenging.</a:t>
            </a:r>
          </a:p>
          <a:p>
            <a:pPr fontAlgn="t"/>
            <a:r>
              <a:rPr lang="en-GB" sz="1200" b="1" i="0" kern="1200" dirty="0">
                <a:solidFill>
                  <a:schemeClr val="tx1"/>
                </a:solidFill>
                <a:effectLst/>
                <a:latin typeface="+mn-lt"/>
                <a:ea typeface="+mn-ea"/>
                <a:cs typeface="+mn-cs"/>
              </a:rPr>
              <a:t>What we might see: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Shouting</a:t>
            </a:r>
          </a:p>
          <a:p>
            <a:pPr lvl="0" fontAlgn="t"/>
            <a:r>
              <a:rPr lang="en-GB" sz="1200" b="0" i="0" kern="1200" dirty="0">
                <a:solidFill>
                  <a:schemeClr val="tx1"/>
                </a:solidFill>
                <a:effectLst/>
                <a:latin typeface="+mn-lt"/>
                <a:ea typeface="+mn-ea"/>
                <a:cs typeface="+mn-cs"/>
              </a:rPr>
              <a:t>Throwing objects</a:t>
            </a:r>
          </a:p>
          <a:p>
            <a:pPr lvl="0" fontAlgn="t"/>
            <a:r>
              <a:rPr lang="en-GB" sz="1200" b="0" i="0" kern="1200" dirty="0">
                <a:solidFill>
                  <a:schemeClr val="tx1"/>
                </a:solidFill>
                <a:effectLst/>
                <a:latin typeface="+mn-lt"/>
                <a:ea typeface="+mn-ea"/>
                <a:cs typeface="+mn-cs"/>
              </a:rPr>
              <a:t>Refusal</a:t>
            </a:r>
          </a:p>
          <a:p>
            <a:pPr lvl="0" fontAlgn="t"/>
            <a:r>
              <a:rPr lang="en-GB" sz="1200" b="0" i="0" kern="1200" dirty="0">
                <a:solidFill>
                  <a:schemeClr val="tx1"/>
                </a:solidFill>
                <a:effectLst/>
                <a:latin typeface="+mn-lt"/>
                <a:ea typeface="+mn-ea"/>
                <a:cs typeface="+mn-cs"/>
              </a:rPr>
              <a:t>Running away</a:t>
            </a:r>
          </a:p>
          <a:p>
            <a:pPr lvl="0" fontAlgn="t"/>
            <a:r>
              <a:rPr lang="en-GB" sz="1200" b="0" i="0" kern="1200" dirty="0">
                <a:solidFill>
                  <a:schemeClr val="tx1"/>
                </a:solidFill>
                <a:effectLst/>
                <a:latin typeface="+mn-lt"/>
                <a:ea typeface="+mn-ea"/>
                <a:cs typeface="+mn-cs"/>
              </a:rPr>
              <a:t>Threatening language</a:t>
            </a:r>
          </a:p>
          <a:p>
            <a:pPr lvl="0" fontAlgn="t"/>
            <a:r>
              <a:rPr lang="en-GB" sz="1200" b="0" i="0" kern="1200" dirty="0">
                <a:solidFill>
                  <a:schemeClr val="tx1"/>
                </a:solidFill>
                <a:effectLst/>
                <a:latin typeface="+mn-lt"/>
                <a:ea typeface="+mn-ea"/>
                <a:cs typeface="+mn-cs"/>
              </a:rPr>
              <a:t>Property damage</a:t>
            </a:r>
          </a:p>
          <a:p>
            <a:pPr lvl="0" fontAlgn="t"/>
            <a:r>
              <a:rPr lang="en-GB" sz="1200" b="0" i="0" kern="1200" dirty="0">
                <a:solidFill>
                  <a:schemeClr val="tx1"/>
                </a:solidFill>
                <a:effectLst/>
                <a:latin typeface="+mn-lt"/>
                <a:ea typeface="+mn-ea"/>
                <a:cs typeface="+mn-cs"/>
              </a:rPr>
              <a:t>Aggression</a:t>
            </a:r>
          </a:p>
          <a:p>
            <a:pPr fontAlgn="t"/>
            <a:r>
              <a:rPr lang="en-GB" sz="1200" b="1" i="0" kern="1200" dirty="0">
                <a:solidFill>
                  <a:schemeClr val="tx1"/>
                </a:solidFill>
                <a:effectLst/>
                <a:latin typeface="+mn-lt"/>
                <a:ea typeface="+mn-ea"/>
                <a:cs typeface="+mn-cs"/>
              </a:rPr>
              <a:t>Common adult trap:</a:t>
            </a:r>
            <a:r>
              <a:rPr lang="en-GB" sz="1200" b="0" i="0" kern="1200" dirty="0">
                <a:solidFill>
                  <a:schemeClr val="tx1"/>
                </a:solidFill>
                <a:effectLst/>
                <a:latin typeface="+mn-lt"/>
                <a:ea typeface="+mn-ea"/>
                <a:cs typeface="+mn-cs"/>
              </a:rPr>
              <a:t> Trying to reason, lecture or negotiate.</a:t>
            </a:r>
          </a:p>
          <a:p>
            <a:pPr fontAlgn="t"/>
            <a:r>
              <a:rPr lang="en-GB" sz="1200" b="1" i="0" kern="1200" dirty="0">
                <a:solidFill>
                  <a:schemeClr val="tx1"/>
                </a:solidFill>
                <a:effectLst/>
                <a:latin typeface="+mn-lt"/>
                <a:ea typeface="+mn-ea"/>
                <a:cs typeface="+mn-cs"/>
              </a:rPr>
              <a:t>Instead:</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Prioritise safety</a:t>
            </a:r>
          </a:p>
          <a:p>
            <a:pPr lvl="0" fontAlgn="t"/>
            <a:r>
              <a:rPr lang="en-GB" sz="1200" b="0" i="0" kern="1200" dirty="0">
                <a:solidFill>
                  <a:schemeClr val="tx1"/>
                </a:solidFill>
                <a:effectLst/>
                <a:latin typeface="+mn-lt"/>
                <a:ea typeface="+mn-ea"/>
                <a:cs typeface="+mn-cs"/>
              </a:rPr>
              <a:t>Stay calm</a:t>
            </a:r>
          </a:p>
          <a:p>
            <a:pPr lvl="0" fontAlgn="t"/>
            <a:r>
              <a:rPr lang="en-GB" sz="1200" b="0" i="0" kern="1200" dirty="0">
                <a:solidFill>
                  <a:schemeClr val="tx1"/>
                </a:solidFill>
                <a:effectLst/>
                <a:latin typeface="+mn-lt"/>
                <a:ea typeface="+mn-ea"/>
                <a:cs typeface="+mn-cs"/>
              </a:rPr>
              <a:t>Keep language short</a:t>
            </a:r>
          </a:p>
          <a:p>
            <a:pPr lvl="0" fontAlgn="t"/>
            <a:r>
              <a:rPr lang="en-GB" sz="1200" b="0" i="0" kern="1200" dirty="0">
                <a:solidFill>
                  <a:schemeClr val="tx1"/>
                </a:solidFill>
                <a:effectLst/>
                <a:latin typeface="+mn-lt"/>
                <a:ea typeface="+mn-ea"/>
                <a:cs typeface="+mn-cs"/>
              </a:rPr>
              <a:t>Avoid power struggles</a:t>
            </a:r>
          </a:p>
          <a:p>
            <a:pPr lvl="0" fontAlgn="t"/>
            <a:r>
              <a:rPr lang="en-GB" sz="1200" b="0" i="0" kern="1200" dirty="0">
                <a:solidFill>
                  <a:schemeClr val="tx1"/>
                </a:solidFill>
                <a:effectLst/>
                <a:latin typeface="+mn-lt"/>
                <a:ea typeface="+mn-ea"/>
                <a:cs typeface="+mn-cs"/>
              </a:rPr>
              <a:t>Remove the audience where possible</a:t>
            </a:r>
          </a:p>
          <a:p>
            <a:pPr lvl="0" fontAlgn="t"/>
            <a:r>
              <a:rPr lang="en-GB" sz="1200" b="0" i="0" kern="1200" dirty="0">
                <a:solidFill>
                  <a:schemeClr val="tx1"/>
                </a:solidFill>
                <a:effectLst/>
                <a:latin typeface="+mn-lt"/>
                <a:ea typeface="+mn-ea"/>
                <a:cs typeface="+mn-cs"/>
              </a:rPr>
              <a:t>Call for support early</a:t>
            </a:r>
          </a:p>
          <a:p>
            <a:pPr fontAlgn="t"/>
            <a:r>
              <a:rPr lang="en-GB" sz="1200" b="1" i="0" kern="1200" dirty="0">
                <a:solidFill>
                  <a:schemeClr val="tx1"/>
                </a:solidFill>
                <a:effectLst/>
                <a:latin typeface="+mn-lt"/>
                <a:ea typeface="+mn-ea"/>
                <a:cs typeface="+mn-cs"/>
              </a:rPr>
              <a:t>Helpful script:</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 can see this is difficult."</a:t>
            </a:r>
          </a:p>
          <a:p>
            <a:pPr fontAlgn="t"/>
            <a:r>
              <a:rPr lang="en-GB" sz="1200" b="0" i="0" kern="1200" dirty="0">
                <a:solidFill>
                  <a:schemeClr val="tx1"/>
                </a:solidFill>
                <a:effectLst/>
                <a:latin typeface="+mn-lt"/>
                <a:ea typeface="+mn-ea"/>
                <a:cs typeface="+mn-cs"/>
              </a:rPr>
              <a:t>"I'm here to help."</a:t>
            </a:r>
          </a:p>
          <a:p>
            <a:pPr fontAlgn="t"/>
            <a:r>
              <a:rPr lang="en-GB" sz="1200" b="0" i="0" kern="1200" dirty="0">
                <a:solidFill>
                  <a:schemeClr val="tx1"/>
                </a:solidFill>
                <a:effectLst/>
                <a:latin typeface="+mn-lt"/>
                <a:ea typeface="+mn-ea"/>
                <a:cs typeface="+mn-cs"/>
              </a:rPr>
              <a:t>"Let's move somewhere quieter."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5. Crisis</a:t>
            </a:r>
          </a:p>
          <a:p>
            <a:pPr fontAlgn="t"/>
            <a:r>
              <a:rPr lang="en-GB" sz="1200" b="0" i="0" kern="1200" dirty="0">
                <a:solidFill>
                  <a:schemeClr val="tx1"/>
                </a:solidFill>
                <a:effectLst/>
                <a:latin typeface="+mn-lt"/>
                <a:ea typeface="+mn-ea"/>
                <a:cs typeface="+mn-cs"/>
              </a:rPr>
              <a:t>The pupil has lost the ability to self-regulate.</a:t>
            </a:r>
          </a:p>
          <a:p>
            <a:pPr fontAlgn="t"/>
            <a:r>
              <a:rPr lang="en-GB" sz="1200" b="0" i="0" kern="1200" dirty="0">
                <a:solidFill>
                  <a:schemeClr val="tx1"/>
                </a:solidFill>
                <a:effectLst/>
                <a:latin typeface="+mn-lt"/>
                <a:ea typeface="+mn-ea"/>
                <a:cs typeface="+mn-cs"/>
              </a:rPr>
              <a:t>This is not usually a learning moment.</a:t>
            </a:r>
          </a:p>
          <a:p>
            <a:pPr fontAlgn="t"/>
            <a:r>
              <a:rPr lang="en-GB" sz="1200" b="0" i="0" kern="1200" dirty="0">
                <a:solidFill>
                  <a:schemeClr val="tx1"/>
                </a:solidFill>
                <a:effectLst/>
                <a:latin typeface="+mn-lt"/>
                <a:ea typeface="+mn-ea"/>
                <a:cs typeface="+mn-cs"/>
              </a:rPr>
              <a:t>Their primary focus is survival, not compliance.</a:t>
            </a:r>
          </a:p>
          <a:p>
            <a:pPr fontAlgn="t"/>
            <a:r>
              <a:rPr lang="en-GB" sz="1200" b="1" i="0" kern="1200" dirty="0">
                <a:solidFill>
                  <a:schemeClr val="tx1"/>
                </a:solidFill>
                <a:effectLst/>
                <a:latin typeface="+mn-lt"/>
                <a:ea typeface="+mn-ea"/>
                <a:cs typeface="+mn-cs"/>
              </a:rPr>
              <a:t>What we might see: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Significant aggression</a:t>
            </a:r>
          </a:p>
          <a:p>
            <a:pPr lvl="0" fontAlgn="t"/>
            <a:r>
              <a:rPr lang="en-GB" sz="1200" b="0" i="0" kern="1200" dirty="0">
                <a:solidFill>
                  <a:schemeClr val="tx1"/>
                </a:solidFill>
                <a:effectLst/>
                <a:latin typeface="+mn-lt"/>
                <a:ea typeface="+mn-ea"/>
                <a:cs typeface="+mn-cs"/>
              </a:rPr>
              <a:t>Serious property damage</a:t>
            </a:r>
          </a:p>
          <a:p>
            <a:pPr lvl="0" fontAlgn="t"/>
            <a:r>
              <a:rPr lang="en-GB" sz="1200" b="0" i="0" kern="1200" dirty="0">
                <a:solidFill>
                  <a:schemeClr val="tx1"/>
                </a:solidFill>
                <a:effectLst/>
                <a:latin typeface="+mn-lt"/>
                <a:ea typeface="+mn-ea"/>
                <a:cs typeface="+mn-cs"/>
              </a:rPr>
              <a:t>Complete refusal</a:t>
            </a:r>
          </a:p>
          <a:p>
            <a:pPr lvl="0" fontAlgn="t"/>
            <a:r>
              <a:rPr lang="en-GB" sz="1200" b="0" i="0" kern="1200" dirty="0">
                <a:solidFill>
                  <a:schemeClr val="tx1"/>
                </a:solidFill>
                <a:effectLst/>
                <a:latin typeface="+mn-lt"/>
                <a:ea typeface="+mn-ea"/>
                <a:cs typeface="+mn-cs"/>
              </a:rPr>
              <a:t>High levels of distress</a:t>
            </a:r>
          </a:p>
          <a:p>
            <a:pPr lvl="0" fontAlgn="t"/>
            <a:r>
              <a:rPr lang="en-GB" sz="1200" b="0" i="0" kern="1200" dirty="0">
                <a:solidFill>
                  <a:schemeClr val="tx1"/>
                </a:solidFill>
                <a:effectLst/>
                <a:latin typeface="+mn-lt"/>
                <a:ea typeface="+mn-ea"/>
                <a:cs typeface="+mn-cs"/>
              </a:rPr>
              <a:t>Risk of harm</a:t>
            </a:r>
          </a:p>
          <a:p>
            <a:pPr fontAlgn="t"/>
            <a:r>
              <a:rPr lang="en-GB" sz="1200" b="1" i="0" kern="1200" dirty="0">
                <a:solidFill>
                  <a:schemeClr val="tx1"/>
                </a:solidFill>
                <a:effectLst/>
                <a:latin typeface="+mn-lt"/>
                <a:ea typeface="+mn-ea"/>
                <a:cs typeface="+mn-cs"/>
              </a:rPr>
              <a:t>Adult response: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Keep everyone safe</a:t>
            </a:r>
          </a:p>
          <a:p>
            <a:pPr lvl="0" fontAlgn="t"/>
            <a:r>
              <a:rPr lang="en-GB" sz="1200" b="0" i="0" kern="1200" dirty="0">
                <a:solidFill>
                  <a:schemeClr val="tx1"/>
                </a:solidFill>
                <a:effectLst/>
                <a:latin typeface="+mn-lt"/>
                <a:ea typeface="+mn-ea"/>
                <a:cs typeface="+mn-cs"/>
              </a:rPr>
              <a:t>Reduce verbal interaction</a:t>
            </a:r>
          </a:p>
          <a:p>
            <a:pPr lvl="0" fontAlgn="t"/>
            <a:r>
              <a:rPr lang="en-GB" sz="1200" b="0" i="0" kern="1200" dirty="0">
                <a:solidFill>
                  <a:schemeClr val="tx1"/>
                </a:solidFill>
                <a:effectLst/>
                <a:latin typeface="+mn-lt"/>
                <a:ea typeface="+mn-ea"/>
                <a:cs typeface="+mn-cs"/>
              </a:rPr>
              <a:t>Follow behaviour plans, PSPs and risk assessments</a:t>
            </a:r>
          </a:p>
          <a:p>
            <a:pPr lvl="0" fontAlgn="t"/>
            <a:r>
              <a:rPr lang="en-GB" sz="1200" b="0" i="0" kern="1200" dirty="0">
                <a:solidFill>
                  <a:schemeClr val="tx1"/>
                </a:solidFill>
                <a:effectLst/>
                <a:latin typeface="+mn-lt"/>
                <a:ea typeface="+mn-ea"/>
                <a:cs typeface="+mn-cs"/>
              </a:rPr>
              <a:t>Use Team Teach approaches where necessary</a:t>
            </a:r>
          </a:p>
          <a:p>
            <a:pPr lvl="0" fontAlgn="t"/>
            <a:r>
              <a:rPr lang="en-GB" sz="1200" b="0" i="0" kern="1200" dirty="0">
                <a:solidFill>
                  <a:schemeClr val="tx1"/>
                </a:solidFill>
                <a:effectLst/>
                <a:latin typeface="+mn-lt"/>
                <a:ea typeface="+mn-ea"/>
                <a:cs typeface="+mn-cs"/>
              </a:rPr>
              <a:t>Restrictive intervention only if </a:t>
            </a:r>
            <a:r>
              <a:rPr lang="en-GB" sz="1200" b="1" i="0" kern="1200" dirty="0">
                <a:solidFill>
                  <a:schemeClr val="tx1"/>
                </a:solidFill>
                <a:effectLst/>
                <a:latin typeface="+mn-lt"/>
                <a:ea typeface="+mn-ea"/>
                <a:cs typeface="+mn-cs"/>
              </a:rPr>
              <a:t>reasonable, proportionate and necessary </a:t>
            </a:r>
            <a:r>
              <a:rPr lang="en-GB" sz="1200" b="0" i="0" kern="1200" dirty="0">
                <a:solidFill>
                  <a:schemeClr val="tx1"/>
                </a:solidFill>
                <a:effectLst/>
                <a:latin typeface="+mn-lt"/>
                <a:ea typeface="+mn-ea"/>
                <a:cs typeface="+mn-cs"/>
              </a:rPr>
              <a:t>to prevent harm.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6. Recovery</a:t>
            </a:r>
          </a:p>
          <a:p>
            <a:pPr fontAlgn="t"/>
            <a:r>
              <a:rPr lang="en-GB" sz="1200" b="0" i="0" kern="1200" dirty="0">
                <a:solidFill>
                  <a:schemeClr val="tx1"/>
                </a:solidFill>
                <a:effectLst/>
                <a:latin typeface="+mn-lt"/>
                <a:ea typeface="+mn-ea"/>
                <a:cs typeface="+mn-cs"/>
              </a:rPr>
              <a:t>The behaviour may stop before the distress has reduced.</a:t>
            </a:r>
          </a:p>
          <a:p>
            <a:pPr fontAlgn="t"/>
            <a:r>
              <a:rPr lang="en-GB" sz="1200" b="0" i="0" kern="1200" dirty="0">
                <a:solidFill>
                  <a:schemeClr val="tx1"/>
                </a:solidFill>
                <a:effectLst/>
                <a:latin typeface="+mn-lt"/>
                <a:ea typeface="+mn-ea"/>
                <a:cs typeface="+mn-cs"/>
              </a:rPr>
              <a:t>Many pupils feel:</a:t>
            </a:r>
          </a:p>
          <a:p>
            <a:pPr lvl="0" fontAlgn="t"/>
            <a:r>
              <a:rPr lang="en-GB" sz="1200" b="0" i="0" kern="1200" dirty="0">
                <a:solidFill>
                  <a:schemeClr val="tx1"/>
                </a:solidFill>
                <a:effectLst/>
                <a:latin typeface="+mn-lt"/>
                <a:ea typeface="+mn-ea"/>
                <a:cs typeface="+mn-cs"/>
              </a:rPr>
              <a:t>Exhausted</a:t>
            </a:r>
          </a:p>
          <a:p>
            <a:pPr lvl="0" fontAlgn="t"/>
            <a:r>
              <a:rPr lang="en-GB" sz="1200" b="0" i="0" kern="1200" dirty="0">
                <a:solidFill>
                  <a:schemeClr val="tx1"/>
                </a:solidFill>
                <a:effectLst/>
                <a:latin typeface="+mn-lt"/>
                <a:ea typeface="+mn-ea"/>
                <a:cs typeface="+mn-cs"/>
              </a:rPr>
              <a:t>Ashamed</a:t>
            </a:r>
          </a:p>
          <a:p>
            <a:pPr lvl="0" fontAlgn="t"/>
            <a:r>
              <a:rPr lang="en-GB" sz="1200" b="0" i="0" kern="1200" dirty="0">
                <a:solidFill>
                  <a:schemeClr val="tx1"/>
                </a:solidFill>
                <a:effectLst/>
                <a:latin typeface="+mn-lt"/>
                <a:ea typeface="+mn-ea"/>
                <a:cs typeface="+mn-cs"/>
              </a:rPr>
              <a:t>Confused</a:t>
            </a:r>
          </a:p>
          <a:p>
            <a:pPr lvl="0" fontAlgn="t"/>
            <a:r>
              <a:rPr lang="en-GB" sz="1200" b="0" i="0" kern="1200" dirty="0">
                <a:solidFill>
                  <a:schemeClr val="tx1"/>
                </a:solidFill>
                <a:effectLst/>
                <a:latin typeface="+mn-lt"/>
                <a:ea typeface="+mn-ea"/>
                <a:cs typeface="+mn-cs"/>
              </a:rPr>
              <a:t>Vulnerable</a:t>
            </a:r>
          </a:p>
          <a:p>
            <a:pPr fontAlgn="t"/>
            <a:r>
              <a:rPr lang="en-GB" sz="1200" b="1" i="0" kern="1200" dirty="0">
                <a:solidFill>
                  <a:schemeClr val="tx1"/>
                </a:solidFill>
                <a:effectLst/>
                <a:latin typeface="+mn-lt"/>
                <a:ea typeface="+mn-ea"/>
                <a:cs typeface="+mn-cs"/>
              </a:rPr>
              <a:t>Adult response:</a:t>
            </a:r>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Allow recovery time</a:t>
            </a:r>
          </a:p>
          <a:p>
            <a:pPr lvl="0" fontAlgn="t"/>
            <a:r>
              <a:rPr lang="en-GB" sz="1200" b="0" i="0" kern="1200" dirty="0">
                <a:solidFill>
                  <a:schemeClr val="tx1"/>
                </a:solidFill>
                <a:effectLst/>
                <a:latin typeface="+mn-lt"/>
                <a:ea typeface="+mn-ea"/>
                <a:cs typeface="+mn-cs"/>
              </a:rPr>
              <a:t>Rebuild connection</a:t>
            </a:r>
          </a:p>
          <a:p>
            <a:pPr lvl="0" fontAlgn="t"/>
            <a:r>
              <a:rPr lang="en-GB" sz="1200" b="0" i="0" kern="1200" dirty="0">
                <a:solidFill>
                  <a:schemeClr val="tx1"/>
                </a:solidFill>
                <a:effectLst/>
                <a:latin typeface="+mn-lt"/>
                <a:ea typeface="+mn-ea"/>
                <a:cs typeface="+mn-cs"/>
              </a:rPr>
              <a:t>Avoid lengthy discussions immediately</a:t>
            </a:r>
          </a:p>
          <a:p>
            <a:pPr lvl="0" fontAlgn="t"/>
            <a:r>
              <a:rPr lang="en-GB" sz="1200" b="0" i="0" kern="1200" dirty="0">
                <a:solidFill>
                  <a:schemeClr val="tx1"/>
                </a:solidFill>
                <a:effectLst/>
                <a:latin typeface="+mn-lt"/>
                <a:ea typeface="+mn-ea"/>
                <a:cs typeface="+mn-cs"/>
              </a:rPr>
              <a:t>Support regulation</a:t>
            </a:r>
          </a:p>
          <a:p>
            <a:pPr lvl="0" fontAlgn="t"/>
            <a:r>
              <a:rPr lang="en-GB" sz="1200" b="0" i="0" kern="1200" dirty="0">
                <a:solidFill>
                  <a:schemeClr val="tx1"/>
                </a:solidFill>
                <a:effectLst/>
                <a:latin typeface="+mn-lt"/>
                <a:ea typeface="+mn-ea"/>
                <a:cs typeface="+mn-cs"/>
              </a:rPr>
              <a:t>Restore dignity</a:t>
            </a:r>
          </a:p>
          <a:p>
            <a:pPr fontAlgn="t"/>
            <a:r>
              <a:rPr lang="en-GB" sz="1200" b="1" i="0" kern="1200" dirty="0">
                <a:solidFill>
                  <a:schemeClr val="tx1"/>
                </a:solidFill>
                <a:effectLst/>
                <a:latin typeface="+mn-lt"/>
                <a:ea typeface="+mn-ea"/>
                <a:cs typeface="+mn-cs"/>
              </a:rPr>
              <a:t>Only problem-solve when calm.</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en-GB" dirty="0"/>
              <a:t>Question: At what point do we have the greatest influence?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Answer: </a:t>
            </a:r>
            <a:r>
              <a:rPr lang="en-GB" sz="1200" b="0" i="0" kern="1200" dirty="0">
                <a:solidFill>
                  <a:schemeClr val="tx1"/>
                </a:solidFill>
                <a:effectLst/>
                <a:latin typeface="+mn-lt"/>
                <a:ea typeface="+mn-ea"/>
                <a:cs typeface="+mn-cs"/>
              </a:rPr>
              <a:t>Many adults intervene most heavily at the escalation stage, when actually our greatest influence is during the trigger and anxiety stages.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Most behaviours that challenge do not appear suddenly. Pupils often show early signs that they are becoming overwhelmed, anxious, confused or dysregulated. The earlier we notice these signs, the more likely we are to successfully de-escalate and avoid crisis. Behaviour is communication. Regulation comes before reasoning. Connection comes before correction. The earlier we respond, the less likely we are to need restrictive interventions.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8CC5E4A9-B6DC-144A-9918-FF0984617A5C}" type="slidenum">
              <a:rPr lang="en-US" smtClean="0"/>
              <a:t>8</a:t>
            </a:fld>
            <a:endParaRPr lang="en-US"/>
          </a:p>
        </p:txBody>
      </p:sp>
    </p:spTree>
    <p:extLst>
      <p:ext uri="{BB962C8B-B14F-4D97-AF65-F5344CB8AC3E}">
        <p14:creationId xmlns:p14="http://schemas.microsoft.com/office/powerpoint/2010/main" val="4220609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18743-9362-C975-289F-4B570549DECA}"/>
            </a:ext>
          </a:extLst>
        </p:cNvPr>
        <p:cNvGrpSpPr/>
        <p:nvPr/>
      </p:nvGrpSpPr>
      <p:grpSpPr>
        <a:xfrm>
          <a:off x="0" y="0"/>
          <a:ext cx="0" cy="0"/>
          <a:chOff x="0" y="0"/>
          <a:chExt cx="0" cy="0"/>
        </a:xfrm>
      </p:grpSpPr>
      <p:sp>
        <p:nvSpPr>
          <p:cNvPr id="449" name="Shape 449">
            <a:extLst>
              <a:ext uri="{FF2B5EF4-FFF2-40B4-BE49-F238E27FC236}">
                <a16:creationId xmlns:a16="http://schemas.microsoft.com/office/drawing/2014/main" id="{00547DF7-169B-E6FC-0DA5-3D804EA85A16}"/>
              </a:ext>
            </a:extLst>
          </p:cNvPr>
          <p:cNvSpPr>
            <a:spLocks noGrp="1" noRot="1" noChangeAspect="1"/>
          </p:cNvSpPr>
          <p:nvPr>
            <p:ph type="sldImg"/>
          </p:nvPr>
        </p:nvSpPr>
        <p:spPr>
          <a:prstGeom prst="rect">
            <a:avLst/>
          </a:prstGeom>
        </p:spPr>
        <p:txBody>
          <a:bodyPr/>
          <a:lstStyle/>
          <a:p>
            <a:endParaRPr/>
          </a:p>
        </p:txBody>
      </p:sp>
      <p:sp>
        <p:nvSpPr>
          <p:cNvPr id="450" name="Shape 450">
            <a:extLst>
              <a:ext uri="{FF2B5EF4-FFF2-40B4-BE49-F238E27FC236}">
                <a16:creationId xmlns:a16="http://schemas.microsoft.com/office/drawing/2014/main" id="{11D6A988-0944-803A-31EB-E4E05CFE763A}"/>
              </a:ext>
            </a:extLst>
          </p:cNvPr>
          <p:cNvSpPr>
            <a:spLocks noGrp="1"/>
          </p:cNvSpPr>
          <p:nvPr>
            <p:ph type="body" sz="quarter" idx="1"/>
          </p:nvPr>
        </p:nvSpPr>
        <p:spPr>
          <a:prstGeom prst="rect">
            <a:avLst/>
          </a:prstGeom>
        </p:spPr>
        <p:txBody>
          <a:bodyPr/>
          <a:lstStyle/>
          <a:p>
            <a:pPr fontAlgn="t"/>
            <a:r>
              <a:rPr lang="en-GB" sz="1200" b="0" i="0" kern="1200" dirty="0">
                <a:solidFill>
                  <a:schemeClr val="tx1"/>
                </a:solidFill>
                <a:effectLst/>
                <a:latin typeface="+mn-lt"/>
                <a:ea typeface="+mn-ea"/>
                <a:cs typeface="+mn-cs"/>
              </a:rPr>
              <a:t>De-escalation is not something we do </a:t>
            </a:r>
            <a:r>
              <a:rPr lang="en-GB" sz="1200" b="0" i="1" kern="1200" dirty="0">
                <a:solidFill>
                  <a:schemeClr val="tx1"/>
                </a:solidFill>
                <a:effectLst/>
                <a:latin typeface="+mn-lt"/>
                <a:ea typeface="+mn-ea"/>
                <a:cs typeface="+mn-cs"/>
              </a:rPr>
              <a:t>to</a:t>
            </a:r>
            <a:r>
              <a:rPr lang="en-GB" sz="1200" b="0" i="0" kern="1200" dirty="0">
                <a:solidFill>
                  <a:schemeClr val="tx1"/>
                </a:solidFill>
                <a:effectLst/>
                <a:latin typeface="+mn-lt"/>
                <a:ea typeface="+mn-ea"/>
                <a:cs typeface="+mn-cs"/>
              </a:rPr>
              <a:t> pupils. It is something we do </a:t>
            </a:r>
            <a:r>
              <a:rPr lang="en-GB" sz="1200" b="0" i="1" kern="1200" dirty="0">
                <a:solidFill>
                  <a:schemeClr val="tx1"/>
                </a:solidFill>
                <a:effectLst/>
                <a:latin typeface="+mn-lt"/>
                <a:ea typeface="+mn-ea"/>
                <a:cs typeface="+mn-cs"/>
              </a:rPr>
              <a:t>with</a:t>
            </a:r>
            <a:r>
              <a:rPr lang="en-GB" sz="1200" b="0" i="0" kern="1200" dirty="0">
                <a:solidFill>
                  <a:schemeClr val="tx1"/>
                </a:solidFill>
                <a:effectLst/>
                <a:latin typeface="+mn-lt"/>
                <a:ea typeface="+mn-ea"/>
                <a:cs typeface="+mn-cs"/>
              </a:rPr>
              <a:t> pupils.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One of the most important messages from the Behaviour Policy is that staff should use a </a:t>
            </a:r>
            <a:r>
              <a:rPr lang="en-GB" sz="1200" b="0" i="1" kern="1200" dirty="0">
                <a:solidFill>
                  <a:schemeClr val="tx1"/>
                </a:solidFill>
                <a:effectLst/>
                <a:latin typeface="+mn-lt"/>
                <a:ea typeface="+mn-ea"/>
                <a:cs typeface="+mn-cs"/>
              </a:rPr>
              <a:t>consistent de-escalating approach</a:t>
            </a:r>
            <a:r>
              <a:rPr lang="en-GB" sz="1200" b="0" i="0" kern="1200" dirty="0">
                <a:solidFill>
                  <a:schemeClr val="tx1"/>
                </a:solidFill>
                <a:effectLst/>
                <a:latin typeface="+mn-lt"/>
                <a:ea typeface="+mn-ea"/>
                <a:cs typeface="+mn-cs"/>
              </a:rPr>
              <a:t> and provide pupils with the time, space and reasonable adjustments they need to return to a place of safety and regulation.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When a pupil becomes distressed, our role shifts from teaching and correcting to supporting regulation. The goal is not to 'win' an argument or gain compliance. The goal is to reduce anxiety and keep everyone safe.</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When a pupil is becoming overwhelmed, their ability to think logically reduces. This is especially important for our pupils with communication needs and autism, who may already be working very hard to process information.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If we increase demands, use lots of language, or challenge behaviours at this point, we can unintentionally increase their distress.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calmer the adult, the calmer the environment. (The adult = regulator)</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Reflection: </a:t>
            </a:r>
            <a:r>
              <a:rPr lang="en-GB" sz="1200" b="0" i="0" kern="1200" dirty="0">
                <a:solidFill>
                  <a:schemeClr val="tx1"/>
                </a:solidFill>
                <a:effectLst/>
                <a:latin typeface="+mn-lt"/>
                <a:ea typeface="+mn-ea"/>
                <a:cs typeface="+mn-cs"/>
              </a:rPr>
              <a:t>Think of a pupil you know well. What is usually the first sign that they are becoming dysregulated?</a:t>
            </a:r>
          </a:p>
          <a:p>
            <a:pPr fontAlgn="t"/>
            <a:r>
              <a:rPr lang="en-GB" sz="1200" b="1" i="0" kern="1200" dirty="0">
                <a:solidFill>
                  <a:schemeClr val="tx1"/>
                </a:solidFill>
                <a:effectLst/>
                <a:latin typeface="+mn-lt"/>
                <a:ea typeface="+mn-ea"/>
                <a:cs typeface="+mn-cs"/>
              </a:rPr>
              <a:t>Question: </a:t>
            </a:r>
            <a:r>
              <a:rPr lang="en-GB" sz="1200" b="0" i="0" kern="1200" dirty="0">
                <a:solidFill>
                  <a:schemeClr val="tx1"/>
                </a:solidFill>
                <a:effectLst/>
                <a:latin typeface="+mn-lt"/>
                <a:ea typeface="+mn-ea"/>
                <a:cs typeface="+mn-cs"/>
              </a:rPr>
              <a:t>Which de-escalation strategy tends to work best for them?</a:t>
            </a:r>
          </a:p>
          <a:p>
            <a:pPr fontAlgn="t"/>
            <a:r>
              <a:rPr lang="en-GB" sz="1200" b="1" i="0" kern="1200" dirty="0">
                <a:solidFill>
                  <a:schemeClr val="tx1"/>
                </a:solidFill>
                <a:effectLst/>
                <a:latin typeface="+mn-lt"/>
                <a:ea typeface="+mn-ea"/>
                <a:cs typeface="+mn-cs"/>
              </a:rPr>
              <a:t>Reinforce: </a:t>
            </a:r>
            <a:r>
              <a:rPr lang="en-GB" sz="1200" b="0" i="0" kern="1200" dirty="0">
                <a:solidFill>
                  <a:schemeClr val="tx1"/>
                </a:solidFill>
                <a:effectLst/>
                <a:latin typeface="+mn-lt"/>
                <a:ea typeface="+mn-ea"/>
                <a:cs typeface="+mn-cs"/>
              </a:rPr>
              <a:t>personalisation – link to policy’s emphasis on understanding individual needs and personalised approaches.</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REMEMBER: </a:t>
            </a:r>
            <a:r>
              <a:rPr lang="en-GB" sz="1200" b="0" i="0" kern="1200" dirty="0">
                <a:solidFill>
                  <a:schemeClr val="tx1"/>
                </a:solidFill>
                <a:effectLst/>
                <a:latin typeface="+mn-lt"/>
                <a:ea typeface="+mn-ea"/>
                <a:cs typeface="+mn-cs"/>
              </a:rPr>
              <a:t>A dysregulated child is not giving you a hard time. They're having a hard time. Your behaviour policy emphasises understanding needs, nurturing relationships, providing support for regulation and using de-escalation approaches consistently across school. The most effective intervention is often not what we do in crisis, but what we do in the minutes before crisis occurs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defTabSz="914400">
              <a:spcBef>
                <a:spcPts val="0"/>
              </a:spcBef>
              <a:defRPr sz="1200">
                <a:latin typeface="Calibri"/>
                <a:ea typeface="Calibri"/>
                <a:cs typeface="Calibri"/>
                <a:sym typeface="Calibri"/>
              </a:defRPr>
            </a:pPr>
            <a:endParaRPr dirty="0"/>
          </a:p>
        </p:txBody>
      </p:sp>
    </p:spTree>
    <p:extLst>
      <p:ext uri="{BB962C8B-B14F-4D97-AF65-F5344CB8AC3E}">
        <p14:creationId xmlns:p14="http://schemas.microsoft.com/office/powerpoint/2010/main" val="2858877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0D3CD-EACC-4B88-424F-F63A7E482AC5}"/>
            </a:ext>
          </a:extLst>
        </p:cNvPr>
        <p:cNvGrpSpPr/>
        <p:nvPr/>
      </p:nvGrpSpPr>
      <p:grpSpPr>
        <a:xfrm>
          <a:off x="0" y="0"/>
          <a:ext cx="0" cy="0"/>
          <a:chOff x="0" y="0"/>
          <a:chExt cx="0" cy="0"/>
        </a:xfrm>
      </p:grpSpPr>
      <p:sp>
        <p:nvSpPr>
          <p:cNvPr id="449" name="Shape 449">
            <a:extLst>
              <a:ext uri="{FF2B5EF4-FFF2-40B4-BE49-F238E27FC236}">
                <a16:creationId xmlns:a16="http://schemas.microsoft.com/office/drawing/2014/main" id="{110807D9-3E96-DF23-1124-05A079379FFB}"/>
              </a:ext>
            </a:extLst>
          </p:cNvPr>
          <p:cNvSpPr>
            <a:spLocks noGrp="1" noRot="1" noChangeAspect="1"/>
          </p:cNvSpPr>
          <p:nvPr>
            <p:ph type="sldImg"/>
          </p:nvPr>
        </p:nvSpPr>
        <p:spPr>
          <a:prstGeom prst="rect">
            <a:avLst/>
          </a:prstGeom>
        </p:spPr>
        <p:txBody>
          <a:bodyPr/>
          <a:lstStyle/>
          <a:p>
            <a:endParaRPr/>
          </a:p>
        </p:txBody>
      </p:sp>
      <p:sp>
        <p:nvSpPr>
          <p:cNvPr id="450" name="Shape 450">
            <a:extLst>
              <a:ext uri="{FF2B5EF4-FFF2-40B4-BE49-F238E27FC236}">
                <a16:creationId xmlns:a16="http://schemas.microsoft.com/office/drawing/2014/main" id="{BA7D2B12-408E-C4BE-F739-7719302D5371}"/>
              </a:ext>
            </a:extLst>
          </p:cNvPr>
          <p:cNvSpPr>
            <a:spLocks noGrp="1"/>
          </p:cNvSpPr>
          <p:nvPr>
            <p:ph type="body" sz="quarter" idx="1"/>
          </p:nvPr>
        </p:nvSpPr>
        <p:spPr>
          <a:prstGeom prst="rect">
            <a:avLst/>
          </a:prstGeom>
        </p:spPr>
        <p:txBody>
          <a:bodyPr/>
          <a:lstStyle/>
          <a:p>
            <a:pPr fontAlgn="t"/>
            <a:r>
              <a:rPr lang="en-GB" sz="1200" b="0" i="0" kern="1200" dirty="0">
                <a:solidFill>
                  <a:schemeClr val="tx1"/>
                </a:solidFill>
                <a:effectLst/>
                <a:latin typeface="+mn-lt"/>
                <a:ea typeface="+mn-ea"/>
                <a:cs typeface="+mn-cs"/>
              </a:rPr>
              <a:t>After thinking about escalation and de-escalation, it's important to remember that the most effective intervention is often prevention.</a:t>
            </a:r>
          </a:p>
          <a:p>
            <a:pPr fontAlgn="t"/>
            <a:r>
              <a:rPr lang="en-GB" sz="1200" b="0" i="0" kern="1200" dirty="0">
                <a:solidFill>
                  <a:schemeClr val="tx1"/>
                </a:solidFill>
                <a:effectLst/>
                <a:latin typeface="+mn-lt"/>
                <a:ea typeface="+mn-ea"/>
                <a:cs typeface="+mn-cs"/>
              </a:rPr>
              <a:t>When we hear the term 'behaviour support', many people think about what happens during a crisis. However, the policy makes it clear that our approach is built on understanding needs, nurturing relationships and creating the conditions for pupils to succeed.</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Positive behaviour support asks us to move from "How do I stop this behaviour?“ to "What does this pupil need to be successful?“</a:t>
            </a:r>
          </a:p>
          <a:p>
            <a:pPr fontAlgn="t"/>
            <a:r>
              <a:rPr lang="en-GB" sz="1200" b="0" i="0" kern="1200" dirty="0">
                <a:solidFill>
                  <a:schemeClr val="tx1"/>
                </a:solidFill>
                <a:effectLst/>
                <a:latin typeface="+mn-lt"/>
                <a:ea typeface="+mn-ea"/>
                <a:cs typeface="+mn-cs"/>
              </a:rPr>
              <a:t>The policy states:</a:t>
            </a:r>
          </a:p>
          <a:p>
            <a:pPr fontAlgn="t"/>
            <a:r>
              <a:rPr lang="en-GB" sz="1200" b="1" i="0" kern="1200" dirty="0">
                <a:solidFill>
                  <a:schemeClr val="tx1"/>
                </a:solidFill>
                <a:effectLst/>
                <a:latin typeface="+mn-lt"/>
                <a:ea typeface="+mn-ea"/>
                <a:cs typeface="+mn-cs"/>
              </a:rPr>
              <a:t>'Behaviour is a form of communication in response to a feeling, experience, or stimulus.'</a:t>
            </a: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If we believe behaviour is communication, then our response must go beyond consequences. We need to understand why the behaviour is happening.</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Quote 2: Research and experience consistently tell us that pupils are more likely to engage, regulate and recover when they feel safe with the adults around them.</a:t>
            </a:r>
          </a:p>
          <a:p>
            <a:pPr fontAlgn="t"/>
            <a:r>
              <a:rPr lang="en-GB" sz="1200" b="0" i="0" kern="1200" dirty="0">
                <a:solidFill>
                  <a:schemeClr val="tx1"/>
                </a:solidFill>
                <a:effectLst/>
                <a:latin typeface="+mn-lt"/>
                <a:ea typeface="+mn-ea"/>
                <a:cs typeface="+mn-cs"/>
              </a:rPr>
              <a:t>For many pupils with SLD, communication difficulties or previous negative experiences of education, relationships are often the intervention.</a:t>
            </a:r>
          </a:p>
          <a:p>
            <a:pPr fontAlgn="t"/>
            <a:r>
              <a:rPr lang="en-GB" sz="1200" b="0" i="0" kern="1200" dirty="0">
                <a:solidFill>
                  <a:schemeClr val="tx1"/>
                </a:solidFill>
                <a:effectLst/>
                <a:latin typeface="+mn-lt"/>
                <a:ea typeface="+mn-ea"/>
                <a:cs typeface="+mn-cs"/>
              </a:rPr>
              <a:t>Practical examples:</a:t>
            </a:r>
          </a:p>
          <a:p>
            <a:pPr lvl="0" fontAlgn="t"/>
            <a:r>
              <a:rPr lang="en-GB" sz="1200" b="0" i="0" kern="1200" dirty="0">
                <a:solidFill>
                  <a:schemeClr val="tx1"/>
                </a:solidFill>
                <a:effectLst/>
                <a:latin typeface="+mn-lt"/>
                <a:ea typeface="+mn-ea"/>
                <a:cs typeface="+mn-cs"/>
              </a:rPr>
              <a:t>Greeting pupils positively</a:t>
            </a:r>
          </a:p>
          <a:p>
            <a:pPr lvl="0" fontAlgn="t"/>
            <a:r>
              <a:rPr lang="en-GB" sz="1200" b="0" i="0" kern="1200" dirty="0">
                <a:solidFill>
                  <a:schemeClr val="tx1"/>
                </a:solidFill>
                <a:effectLst/>
                <a:latin typeface="+mn-lt"/>
                <a:ea typeface="+mn-ea"/>
                <a:cs typeface="+mn-cs"/>
              </a:rPr>
              <a:t>Knowing their interests</a:t>
            </a:r>
          </a:p>
          <a:p>
            <a:pPr lvl="0" fontAlgn="t"/>
            <a:r>
              <a:rPr lang="en-GB" sz="1200" b="0" i="0" kern="1200" dirty="0">
                <a:solidFill>
                  <a:schemeClr val="tx1"/>
                </a:solidFill>
                <a:effectLst/>
                <a:latin typeface="+mn-lt"/>
                <a:ea typeface="+mn-ea"/>
                <a:cs typeface="+mn-cs"/>
              </a:rPr>
              <a:t>Using preferred communication methods</a:t>
            </a:r>
          </a:p>
          <a:p>
            <a:pPr lvl="0" fontAlgn="t"/>
            <a:r>
              <a:rPr lang="en-GB" sz="1200" b="0" i="0" kern="1200" dirty="0">
                <a:solidFill>
                  <a:schemeClr val="tx1"/>
                </a:solidFill>
                <a:effectLst/>
                <a:latin typeface="+mn-lt"/>
                <a:ea typeface="+mn-ea"/>
                <a:cs typeface="+mn-cs"/>
              </a:rPr>
              <a:t>Showing genuine curiosity</a:t>
            </a:r>
          </a:p>
          <a:p>
            <a:pPr lvl="0" fontAlgn="t"/>
            <a:r>
              <a:rPr lang="en-GB" sz="1200" b="0" i="0" kern="1200" dirty="0">
                <a:solidFill>
                  <a:schemeClr val="tx1"/>
                </a:solidFill>
                <a:effectLst/>
                <a:latin typeface="+mn-lt"/>
                <a:ea typeface="+mn-ea"/>
                <a:cs typeface="+mn-cs"/>
              </a:rPr>
              <a:t>Repairing relationships after incidents</a:t>
            </a:r>
          </a:p>
          <a:p>
            <a:pPr fontAlgn="t"/>
            <a:r>
              <a:rPr lang="en-GB" sz="1200" b="0" i="0" kern="1200" dirty="0">
                <a:solidFill>
                  <a:schemeClr val="tx1"/>
                </a:solidFill>
                <a:effectLst/>
                <a:latin typeface="+mn-lt"/>
                <a:ea typeface="+mn-ea"/>
                <a:cs typeface="+mn-cs"/>
              </a:rPr>
              <a:t>Ask: Think of a pupil you support well. What have you done to build that relationship?</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Look at visual.</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Fair isn't everyone getting the same.</a:t>
            </a:r>
          </a:p>
          <a:p>
            <a:pPr fontAlgn="t"/>
            <a:r>
              <a:rPr lang="en-GB" sz="1200" b="0" i="0" kern="1200" dirty="0">
                <a:solidFill>
                  <a:schemeClr val="tx1"/>
                </a:solidFill>
                <a:effectLst/>
                <a:latin typeface="+mn-lt"/>
                <a:ea typeface="+mn-ea"/>
                <a:cs typeface="+mn-cs"/>
              </a:rPr>
              <a:t>Fair is everyone getting what they need.</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Example:</a:t>
            </a:r>
          </a:p>
          <a:p>
            <a:pPr fontAlgn="t"/>
            <a:r>
              <a:rPr lang="en-GB" sz="1200" b="0" i="0" kern="1200" dirty="0">
                <a:solidFill>
                  <a:schemeClr val="tx1"/>
                </a:solidFill>
                <a:effectLst/>
                <a:latin typeface="+mn-lt"/>
                <a:ea typeface="+mn-ea"/>
                <a:cs typeface="+mn-cs"/>
              </a:rPr>
              <a:t>Pupil throws work/iPad on floor.</a:t>
            </a:r>
          </a:p>
          <a:p>
            <a:pPr fontAlgn="t"/>
            <a:r>
              <a:rPr lang="en-GB" sz="1200" b="0" i="0" kern="1200" dirty="0">
                <a:solidFill>
                  <a:schemeClr val="tx1"/>
                </a:solidFill>
                <a:effectLst/>
                <a:latin typeface="+mn-lt"/>
                <a:ea typeface="+mn-ea"/>
                <a:cs typeface="+mn-cs"/>
              </a:rPr>
              <a:t>Some may assume: pupils is being difficult, refusal, attention seeking (intro: attention needing).</a:t>
            </a:r>
          </a:p>
          <a:p>
            <a:pPr fontAlgn="t"/>
            <a:r>
              <a:rPr lang="en-GB" sz="1200" b="0" i="0" kern="1200" dirty="0">
                <a:solidFill>
                  <a:schemeClr val="tx1"/>
                </a:solidFill>
                <a:effectLst/>
                <a:latin typeface="+mn-lt"/>
                <a:ea typeface="+mn-ea"/>
                <a:cs typeface="+mn-cs"/>
              </a:rPr>
              <a:t>What’s actually happening could be: task too difficult, lack of understanding, sensory overload, anxiety, fear of failure, communication frustration</a:t>
            </a: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Positive behaviour support is about becoming behaviour detectives rather than behaviour judges.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De-escalation is important, but the most powerful behaviour strategy is creating an environment where escalation is less likely to happen in the first place</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defTabSz="914400">
              <a:spcBef>
                <a:spcPts val="0"/>
              </a:spcBef>
              <a:defRPr sz="1200">
                <a:latin typeface="Calibri"/>
                <a:ea typeface="Calibri"/>
                <a:cs typeface="Calibri"/>
                <a:sym typeface="Calibri"/>
              </a:defRPr>
            </a:pPr>
            <a:endParaRPr lang="en-GB" dirty="0"/>
          </a:p>
          <a:p>
            <a:pPr defTabSz="914400">
              <a:spcBef>
                <a:spcPts val="0"/>
              </a:spcBef>
              <a:defRPr sz="1200">
                <a:latin typeface="Calibri"/>
                <a:ea typeface="Calibri"/>
                <a:cs typeface="Calibri"/>
                <a:sym typeface="Calibri"/>
              </a:defRPr>
            </a:pPr>
            <a:endParaRPr dirty="0"/>
          </a:p>
        </p:txBody>
      </p:sp>
    </p:spTree>
    <p:extLst>
      <p:ext uri="{BB962C8B-B14F-4D97-AF65-F5344CB8AC3E}">
        <p14:creationId xmlns:p14="http://schemas.microsoft.com/office/powerpoint/2010/main" val="1245384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07D57-103A-6DD5-0264-BC5AD3D20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C4A8E-8502-F46B-4BDC-FD40002E62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A9179-D094-4CE7-9B96-B079F1028B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EA4DD4-56C6-882E-E3A0-182E6EA5F551}"/>
              </a:ext>
            </a:extLst>
          </p:cNvPr>
          <p:cNvSpPr>
            <a:spLocks noGrp="1"/>
          </p:cNvSpPr>
          <p:nvPr>
            <p:ph type="sldNum" sz="quarter" idx="5"/>
          </p:nvPr>
        </p:nvSpPr>
        <p:spPr/>
        <p:txBody>
          <a:bodyPr/>
          <a:lstStyle/>
          <a:p>
            <a:fld id="{8CC5E4A9-B6DC-144A-9918-FF0984617A5C}" type="slidenum">
              <a:rPr lang="en-US" smtClean="0"/>
              <a:t>11</a:t>
            </a:fld>
            <a:endParaRPr lang="en-US"/>
          </a:p>
        </p:txBody>
      </p:sp>
    </p:spTree>
    <p:extLst>
      <p:ext uri="{BB962C8B-B14F-4D97-AF65-F5344CB8AC3E}">
        <p14:creationId xmlns:p14="http://schemas.microsoft.com/office/powerpoint/2010/main" val="2691824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2E4E9-8B2C-28C1-F718-218086413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053CA-4521-433C-51A2-616B652F9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FBFE1-D255-7A90-8560-5792C8A79E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031B4E-7C60-47BB-89C4-5F13A2C345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258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2E4E9-8B2C-28C1-F718-218086413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053CA-4521-433C-51A2-616B652F9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FBFE1-D255-7A90-8560-5792C8A79E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031B4E-7C60-47BB-89C4-5F13A2C345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258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818B-B02A-4040-9F18-F6A03F27698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EFB7640-2703-FD4F-869B-6A3B8BBAD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68B6198-AAFC-7444-A801-410BB44BA981}"/>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5" name="Footer Placeholder 4">
            <a:extLst>
              <a:ext uri="{FF2B5EF4-FFF2-40B4-BE49-F238E27FC236}">
                <a16:creationId xmlns:a16="http://schemas.microsoft.com/office/drawing/2014/main" id="{7561AFB8-C0D9-7C4C-9170-BE2328CD4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2CAF41-ADC0-0D4C-9549-635BC320CBD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635581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DA3C-000F-7640-BD17-7C8A59027F3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7F37688-A15B-714A-8270-D694C23F8BE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8747F00-B206-7B48-99EA-C4C229B9D1FD}"/>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5" name="Footer Placeholder 4">
            <a:extLst>
              <a:ext uri="{FF2B5EF4-FFF2-40B4-BE49-F238E27FC236}">
                <a16:creationId xmlns:a16="http://schemas.microsoft.com/office/drawing/2014/main" id="{DF1D903C-0D2C-A143-AA9C-39F077663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4DE00-F48A-074E-82BF-A79602A5C6D5}"/>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95029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6E5B-3946-0D49-B033-0037DB71B7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55D0EA4-27F2-1C4F-9C7F-7DB4D0E901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FABAD7D-1640-1348-9C38-29696F5EEC33}"/>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5" name="Footer Placeholder 4">
            <a:extLst>
              <a:ext uri="{FF2B5EF4-FFF2-40B4-BE49-F238E27FC236}">
                <a16:creationId xmlns:a16="http://schemas.microsoft.com/office/drawing/2014/main" id="{9F37476D-91B1-414A-953F-76F62F2AF4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3638EE-B505-6B45-BFBD-38407753BA6B}"/>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210931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023BB-0B40-564E-90F1-C5FA640E7CC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A6A8F4-69D7-024C-A893-D0AB82E84BF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564AC5A-2901-4149-B526-DB39A0B7632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D5DE6EC-F1AD-7E4D-B3E0-24323A1E0F2D}"/>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6" name="Footer Placeholder 5">
            <a:extLst>
              <a:ext uri="{FF2B5EF4-FFF2-40B4-BE49-F238E27FC236}">
                <a16:creationId xmlns:a16="http://schemas.microsoft.com/office/drawing/2014/main" id="{701B62F7-7375-174E-B46F-B52E76288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7EF5C-CAF0-7744-B4F5-3BC77CBE44AA}"/>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497069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19A26-F95F-2A4E-A628-576715E7FB6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5C85835-9511-AE4C-9813-6B9A4F648E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BA73A3-39E3-4647-807D-AC0B922A00F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EE0ACEA-805A-5844-8728-C0679340F3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D8938C6-C695-634B-AB04-F2246B0C948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B36711A-A185-904C-9EBB-BC2753BD3198}"/>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8" name="Footer Placeholder 7">
            <a:extLst>
              <a:ext uri="{FF2B5EF4-FFF2-40B4-BE49-F238E27FC236}">
                <a16:creationId xmlns:a16="http://schemas.microsoft.com/office/drawing/2014/main" id="{B4EE941F-3C55-FD49-8BDB-C46CB59C52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555890-AD33-0D45-8E44-ADA41E3A32E6}"/>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10305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A8F74-138E-2C49-91FB-976FC3B35CA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68E3B07-89D4-8848-8EE5-01F8F7CFDD57}"/>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4" name="Footer Placeholder 3">
            <a:extLst>
              <a:ext uri="{FF2B5EF4-FFF2-40B4-BE49-F238E27FC236}">
                <a16:creationId xmlns:a16="http://schemas.microsoft.com/office/drawing/2014/main" id="{2659EEDE-4283-304B-BF57-137DDAEA89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71673B-5D2E-7E40-BC8D-7986E0BA70F6}"/>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723272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67929B-D607-3A43-86E0-FACAEFFDB864}"/>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3" name="Footer Placeholder 2">
            <a:extLst>
              <a:ext uri="{FF2B5EF4-FFF2-40B4-BE49-F238E27FC236}">
                <a16:creationId xmlns:a16="http://schemas.microsoft.com/office/drawing/2014/main" id="{116C3C2C-C6DE-034F-9079-40235FB6FD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EF3E1A-D2AB-974A-97E2-3843B32FB00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77498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D5672-85F8-A345-AB3B-D52CDC7C11D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DA4BC55-8EDC-7F48-A9E8-EE56F2DFB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836077D-3B14-1D42-AA99-0F4585EA8F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2D9248-4F10-AF4D-9BF1-6478843BF51E}"/>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6" name="Footer Placeholder 5">
            <a:extLst>
              <a:ext uri="{FF2B5EF4-FFF2-40B4-BE49-F238E27FC236}">
                <a16:creationId xmlns:a16="http://schemas.microsoft.com/office/drawing/2014/main" id="{2AA3CC7F-E33A-5344-A765-6608CC0D63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D95929-260D-C848-9F1A-94718893E9E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180275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0B38-378F-D742-91C3-11C2F33A4F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9121E37-B344-BA49-8438-7E0F8796F3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0F412D-03E6-5F40-B37F-B634E661E8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882371-86E0-7148-85FF-BB4507AEDC2A}"/>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6" name="Footer Placeholder 5">
            <a:extLst>
              <a:ext uri="{FF2B5EF4-FFF2-40B4-BE49-F238E27FC236}">
                <a16:creationId xmlns:a16="http://schemas.microsoft.com/office/drawing/2014/main" id="{2094CBF7-AC90-624A-88AC-C4F4FC90F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5C4472-B168-B741-8A40-E7A11A6B68E9}"/>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148218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86BD-3EBE-3B49-9743-4CE0E202A5E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92B2BDB-F03A-BC48-BCFF-6FFFC2FD8C5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7305C43-31CD-8C41-B9B2-C5EF6632482F}"/>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5" name="Footer Placeholder 4">
            <a:extLst>
              <a:ext uri="{FF2B5EF4-FFF2-40B4-BE49-F238E27FC236}">
                <a16:creationId xmlns:a16="http://schemas.microsoft.com/office/drawing/2014/main" id="{B70A5904-3FA2-3444-B2BC-B3EDB43A68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65FCD1-D667-E64E-85B9-661761E73665}"/>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7793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64C912-9BE4-1443-B2E0-9F76FDF9BA7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1D234-0D5D-034B-BD44-67AEA4D952A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19D2EB-3D4B-A84B-9AD8-8F226500D870}"/>
              </a:ext>
            </a:extLst>
          </p:cNvPr>
          <p:cNvSpPr>
            <a:spLocks noGrp="1"/>
          </p:cNvSpPr>
          <p:nvPr>
            <p:ph type="dt" sz="half" idx="10"/>
          </p:nvPr>
        </p:nvSpPr>
        <p:spPr/>
        <p:txBody>
          <a:bodyPr/>
          <a:lstStyle/>
          <a:p>
            <a:fld id="{7DE971B1-8E91-1242-84B1-507F61620DC7}" type="datetimeFigureOut">
              <a:rPr lang="en-US" smtClean="0"/>
              <a:t>8/31/2026</a:t>
            </a:fld>
            <a:endParaRPr lang="en-US"/>
          </a:p>
        </p:txBody>
      </p:sp>
      <p:sp>
        <p:nvSpPr>
          <p:cNvPr id="5" name="Footer Placeholder 4">
            <a:extLst>
              <a:ext uri="{FF2B5EF4-FFF2-40B4-BE49-F238E27FC236}">
                <a16:creationId xmlns:a16="http://schemas.microsoft.com/office/drawing/2014/main" id="{8E7DC62A-0AC0-E44A-A9AF-A44169013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AB58FE-5F3D-0149-BCD6-8D7D86D66C21}"/>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541586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17FA1A-634A-1244-AD89-E4D3B18BA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70B1A5B-E850-014B-AF56-3E6046C19F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C0E8E8-5EA8-9345-B023-32D0EE6810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971B1-8E91-1242-84B1-507F61620DC7}" type="datetimeFigureOut">
              <a:rPr lang="en-US" smtClean="0"/>
              <a:t>8/31/2026</a:t>
            </a:fld>
            <a:endParaRPr lang="en-US"/>
          </a:p>
        </p:txBody>
      </p:sp>
      <p:sp>
        <p:nvSpPr>
          <p:cNvPr id="5" name="Footer Placeholder 4">
            <a:extLst>
              <a:ext uri="{FF2B5EF4-FFF2-40B4-BE49-F238E27FC236}">
                <a16:creationId xmlns:a16="http://schemas.microsoft.com/office/drawing/2014/main" id="{B325FCD4-0797-B24E-BA43-22CE430EFD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F731CC-EC04-2546-BF34-8C83D9A81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2CE29-3BDC-324A-94F8-47C498786372}" type="slidenum">
              <a:rPr lang="en-US" smtClean="0"/>
              <a:t>‹#›</a:t>
            </a:fld>
            <a:endParaRPr lang="en-US"/>
          </a:p>
        </p:txBody>
      </p:sp>
    </p:spTree>
    <p:extLst>
      <p:ext uri="{BB962C8B-B14F-4D97-AF65-F5344CB8AC3E}">
        <p14:creationId xmlns:p14="http://schemas.microsoft.com/office/powerpoint/2010/main" val="2706806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assets.publishing.service.gov.uk/media/6943dad6501cdd438f4cf5aa/Restrictive_interventions_including_use_of_reasonable_force_in_schools.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assets.publishing.service.gov.uk/media/6943dad6501cdd438f4cf5aa/Restrictive_interventions_including_use_of_reasonable_force_in_schools.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AEE88EA1-F118-5644-A526-19DAC4D40B17}"/>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7DD90F3B-14E4-8D43-998E-D5C0BE881FD0}"/>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95E01897-D45E-DD4F-AEE5-1B2338205DB2}"/>
              </a:ext>
            </a:extLst>
          </p:cNvPr>
          <p:cNvSpPr/>
          <p:nvPr/>
        </p:nvSpPr>
        <p:spPr>
          <a:xfrm>
            <a:off x="0" y="16153"/>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2FC60CE2-8A84-CA4A-AB52-F5D2CB295775}"/>
              </a:ext>
            </a:extLst>
          </p:cNvPr>
          <p:cNvSpPr txBox="1"/>
          <p:nvPr/>
        </p:nvSpPr>
        <p:spPr>
          <a:xfrm>
            <a:off x="5278066" y="2813768"/>
            <a:ext cx="6579951" cy="1908215"/>
          </a:xfrm>
          <a:prstGeom prst="rect">
            <a:avLst/>
          </a:prstGeom>
          <a:noFill/>
        </p:spPr>
        <p:txBody>
          <a:bodyPr wrap="square" lIns="0" tIns="0" rIns="0" bIns="0" rtlCol="0" anchor="t">
            <a:spAutoFit/>
          </a:bodyPr>
          <a:lstStyle/>
          <a:p>
            <a:pPr algn="ctr"/>
            <a:r>
              <a:rPr lang="en-US" sz="3200" b="1" dirty="0">
                <a:solidFill>
                  <a:schemeClr val="bg1"/>
                </a:solidFill>
                <a:latin typeface="Ostrich Sans Medium"/>
                <a:cs typeface="Apple Symbols"/>
              </a:rPr>
              <a:t>Seeing the Need Behind the </a:t>
            </a:r>
            <a:r>
              <a:rPr lang="en-US" sz="3200" b="1" dirty="0" err="1">
                <a:solidFill>
                  <a:schemeClr val="bg1"/>
                </a:solidFill>
                <a:latin typeface="Ostrich Sans Medium"/>
                <a:cs typeface="Apple Symbols"/>
              </a:rPr>
              <a:t>Behaviour</a:t>
            </a:r>
            <a:endParaRPr lang="en-US" sz="3200" b="1" dirty="0">
              <a:solidFill>
                <a:schemeClr val="bg1"/>
              </a:solidFill>
              <a:latin typeface="Ostrich Sans Medium"/>
              <a:cs typeface="Apple Symbols"/>
            </a:endParaRPr>
          </a:p>
          <a:p>
            <a:pPr algn="ctr"/>
            <a:r>
              <a:rPr lang="en-US" sz="2800" dirty="0">
                <a:solidFill>
                  <a:schemeClr val="bg1"/>
                </a:solidFill>
                <a:latin typeface="Ostrich Sans Medium"/>
                <a:cs typeface="Apple Symbols"/>
              </a:rPr>
              <a:t>De-escalation and Safe Responses</a:t>
            </a:r>
          </a:p>
          <a:p>
            <a:pPr algn="ctr"/>
            <a:endParaRPr lang="en-US" sz="1600" dirty="0">
              <a:solidFill>
                <a:schemeClr val="bg1"/>
              </a:solidFill>
              <a:latin typeface="Ostrich Sans Medium"/>
              <a:cs typeface="Apple Symbols"/>
            </a:endParaRPr>
          </a:p>
          <a:p>
            <a:pPr algn="ctr"/>
            <a:endParaRPr lang="en-US" sz="1600" dirty="0">
              <a:solidFill>
                <a:schemeClr val="bg1"/>
              </a:solidFill>
              <a:latin typeface="Ostrich Sans Medium"/>
              <a:cs typeface="Apple Symbols"/>
            </a:endParaRPr>
          </a:p>
          <a:p>
            <a:pPr algn="ctr"/>
            <a:endParaRPr lang="en-US" sz="1600" dirty="0">
              <a:solidFill>
                <a:schemeClr val="bg1"/>
              </a:solidFill>
              <a:latin typeface="Ostrich Sans Medium"/>
              <a:cs typeface="Apple Symbols"/>
            </a:endParaRPr>
          </a:p>
          <a:p>
            <a:pPr algn="ctr"/>
            <a:r>
              <a:rPr lang="en-US" sz="1600" dirty="0">
                <a:solidFill>
                  <a:schemeClr val="bg1"/>
                </a:solidFill>
                <a:latin typeface="Ostrich Sans Medium"/>
                <a:cs typeface="Apple Symbols"/>
              </a:rPr>
              <a:t>01/09/2026</a:t>
            </a:r>
          </a:p>
        </p:txBody>
      </p:sp>
      <p:sp>
        <p:nvSpPr>
          <p:cNvPr id="58" name="Triangle 57">
            <a:extLst>
              <a:ext uri="{FF2B5EF4-FFF2-40B4-BE49-F238E27FC236}">
                <a16:creationId xmlns:a16="http://schemas.microsoft.com/office/drawing/2014/main" id="{A87D7ED9-0136-0C4D-B3B8-3C000CA66578}"/>
              </a:ext>
            </a:extLst>
          </p:cNvPr>
          <p:cNvSpPr/>
          <p:nvPr/>
        </p:nvSpPr>
        <p:spPr>
          <a:xfrm rot="16200000">
            <a:off x="1441388" y="2170514"/>
            <a:ext cx="3340266" cy="3067505"/>
          </a:xfrm>
          <a:prstGeom prst="triangle">
            <a:avLst/>
          </a:prstGeom>
          <a:solidFill>
            <a:srgbClr val="03346D"/>
          </a:solid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8D9E500A-C28C-264A-8990-A5A3BBBB87EE}"/>
              </a:ext>
            </a:extLst>
          </p:cNvPr>
          <p:cNvSpPr/>
          <p:nvPr/>
        </p:nvSpPr>
        <p:spPr>
          <a:xfrm rot="16200000">
            <a:off x="1177657" y="1740691"/>
            <a:ext cx="3340266" cy="3067505"/>
          </a:xfrm>
          <a:prstGeom prst="triangle">
            <a:avLst/>
          </a:prstGeom>
          <a:solidFill>
            <a:schemeClr val="bg1">
              <a:alpha val="88000"/>
            </a:schemeClr>
          </a:solid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6A20671-6AAF-FA4F-9302-552DD3A90C73}"/>
              </a:ext>
            </a:extLst>
          </p:cNvPr>
          <p:cNvSpPr/>
          <p:nvPr/>
        </p:nvSpPr>
        <p:spPr>
          <a:xfrm flipH="1">
            <a:off x="5014335" y="1590499"/>
            <a:ext cx="69407" cy="3709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drawing&#10;&#10;Description automatically generated">
            <a:extLst>
              <a:ext uri="{FF2B5EF4-FFF2-40B4-BE49-F238E27FC236}">
                <a16:creationId xmlns:a16="http://schemas.microsoft.com/office/drawing/2014/main" id="{8E6C4970-6076-664F-8260-9D070F5FC9AC}"/>
              </a:ext>
            </a:extLst>
          </p:cNvPr>
          <p:cNvPicPr>
            <a:picLocks noChangeAspect="1"/>
          </p:cNvPicPr>
          <p:nvPr/>
        </p:nvPicPr>
        <p:blipFill>
          <a:blip r:embed="rId5"/>
          <a:stretch>
            <a:fillRect/>
          </a:stretch>
        </p:blipFill>
        <p:spPr>
          <a:xfrm>
            <a:off x="1987756" y="2814918"/>
            <a:ext cx="2286028" cy="952958"/>
          </a:xfrm>
          <a:prstGeom prst="rect">
            <a:avLst/>
          </a:prstGeom>
        </p:spPr>
      </p:pic>
    </p:spTree>
    <p:extLst>
      <p:ext uri="{BB962C8B-B14F-4D97-AF65-F5344CB8AC3E}">
        <p14:creationId xmlns:p14="http://schemas.microsoft.com/office/powerpoint/2010/main" val="382593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 name="Picture 56" descr="Picture 56"/>
          <p:cNvPicPr>
            <a:picLocks noChangeAspect="1"/>
          </p:cNvPicPr>
          <p:nvPr/>
        </p:nvPicPr>
        <p:blipFill>
          <a:blip r:embed="rId3"/>
          <a:srcRect l="5832" t="1968" r="5048" b="1967"/>
          <a:stretch>
            <a:fillRect/>
          </a:stretch>
        </p:blipFill>
        <p:spPr>
          <a:xfrm>
            <a:off x="-1" y="1"/>
            <a:ext cx="12192000" cy="6858001"/>
          </a:xfrm>
          <a:prstGeom prst="rect">
            <a:avLst/>
          </a:prstGeom>
          <a:ln w="12700">
            <a:miter lim="400000"/>
          </a:ln>
        </p:spPr>
      </p:pic>
      <p:pic>
        <p:nvPicPr>
          <p:cNvPr id="445" name="Image" descr="Image"/>
          <p:cNvPicPr>
            <a:picLocks noChangeAspect="1"/>
          </p:cNvPicPr>
          <p:nvPr/>
        </p:nvPicPr>
        <p:blipFill>
          <a:blip r:embed="rId4"/>
          <a:stretch>
            <a:fillRect/>
          </a:stretch>
        </p:blipFill>
        <p:spPr>
          <a:xfrm>
            <a:off x="-1807" y="4814315"/>
            <a:ext cx="2628901" cy="2057401"/>
          </a:xfrm>
          <a:prstGeom prst="rect">
            <a:avLst/>
          </a:prstGeom>
          <a:ln w="12700">
            <a:miter lim="400000"/>
          </a:ln>
        </p:spPr>
      </p:pic>
      <p:sp>
        <p:nvSpPr>
          <p:cNvPr id="446" name="Rectangle 41"/>
          <p:cNvSpPr/>
          <p:nvPr/>
        </p:nvSpPr>
        <p:spPr>
          <a:xfrm>
            <a:off x="-22319" y="-13713"/>
            <a:ext cx="12236635" cy="6858001"/>
          </a:xfrm>
          <a:prstGeom prst="rect">
            <a:avLst/>
          </a:prstGeom>
          <a:solidFill>
            <a:srgbClr val="004A99">
              <a:alpha val="92000"/>
            </a:srgbClr>
          </a:solidFill>
          <a:ln w="12700">
            <a:miter lim="400000"/>
          </a:ln>
        </p:spPr>
        <p:txBody>
          <a:bodyPr tIns="45720" bIns="45720" anchor="ctr"/>
          <a:lstStyle/>
          <a:p>
            <a:pPr>
              <a:defRPr>
                <a:uFillTx/>
                <a:latin typeface="Calibri"/>
                <a:ea typeface="Calibri"/>
                <a:cs typeface="Calibri"/>
                <a:sym typeface="Calibri"/>
              </a:defRPr>
            </a:pPr>
            <a:endParaRPr sz="900">
              <a:solidFill>
                <a:schemeClr val="bg1"/>
              </a:solidFill>
            </a:endParaRPr>
          </a:p>
        </p:txBody>
      </p:sp>
      <p:sp>
        <p:nvSpPr>
          <p:cNvPr id="447" name="TextBox 51"/>
          <p:cNvSpPr txBox="1"/>
          <p:nvPr/>
        </p:nvSpPr>
        <p:spPr>
          <a:xfrm>
            <a:off x="448628" y="355345"/>
            <a:ext cx="9728528" cy="8386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l">
              <a:defRPr sz="10900">
                <a:uFillTx/>
                <a:latin typeface="Arial"/>
                <a:ea typeface="Arial"/>
                <a:cs typeface="Arial"/>
                <a:sym typeface="Arial"/>
              </a:defRPr>
            </a:lvl1pPr>
          </a:lstStyle>
          <a:p>
            <a:r>
              <a:rPr lang="en-GB" sz="5450" b="1" dirty="0">
                <a:solidFill>
                  <a:schemeClr val="bg1"/>
                </a:solidFill>
              </a:rPr>
              <a:t>Training Objectives</a:t>
            </a:r>
            <a:endParaRPr sz="5450" b="1" dirty="0">
              <a:solidFill>
                <a:schemeClr val="bg1"/>
              </a:solidFill>
            </a:endParaRPr>
          </a:p>
        </p:txBody>
      </p:sp>
      <p:sp>
        <p:nvSpPr>
          <p:cNvPr id="448" name="TextBox 8"/>
          <p:cNvSpPr txBox="1"/>
          <p:nvPr/>
        </p:nvSpPr>
        <p:spPr>
          <a:xfrm>
            <a:off x="448628" y="1701681"/>
            <a:ext cx="10916689" cy="38625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2860" rIns="22860">
            <a:spAutoFit/>
          </a:bodyPr>
          <a:lstStyle>
            <a:lvl1pPr algn="l" defTabSz="914400">
              <a:defRPr sz="4900">
                <a:uFillTx/>
                <a:latin typeface="Arial"/>
                <a:ea typeface="Arial"/>
                <a:cs typeface="Arial"/>
                <a:sym typeface="Arial"/>
              </a:defRPr>
            </a:lvl1pPr>
          </a:lstStyle>
          <a:p>
            <a:r>
              <a:rPr lang="en-GB" sz="2450" dirty="0">
                <a:solidFill>
                  <a:schemeClr val="bg1"/>
                </a:solidFill>
              </a:rPr>
              <a:t>Today we will:</a:t>
            </a:r>
          </a:p>
          <a:p>
            <a:endParaRPr lang="en-GB" sz="2450" dirty="0">
              <a:solidFill>
                <a:schemeClr val="bg1"/>
              </a:solidFill>
            </a:endParaRPr>
          </a:p>
          <a:p>
            <a:pPr marL="342900" indent="-342900">
              <a:buFont typeface="Wingdings" panose="05000000000000000000" pitchFamily="2" charset="2"/>
              <a:buChar char="ü"/>
            </a:pPr>
            <a:r>
              <a:rPr lang="en-GB" sz="2450" b="1" dirty="0">
                <a:solidFill>
                  <a:schemeClr val="bg1"/>
                </a:solidFill>
              </a:rPr>
              <a:t>Use restrictive interventions appropriately </a:t>
            </a:r>
            <a:r>
              <a:rPr lang="en-GB" sz="2450" dirty="0">
                <a:solidFill>
                  <a:schemeClr val="bg1"/>
                </a:solidFill>
              </a:rPr>
              <a:t>by understanding current guidance, legal considerations, and best practice.</a:t>
            </a:r>
          </a:p>
          <a:p>
            <a:pPr marL="342900" indent="-342900">
              <a:buFont typeface="Wingdings" panose="05000000000000000000" pitchFamily="2" charset="2"/>
              <a:buChar char="ü"/>
            </a:pPr>
            <a:endParaRPr lang="en-GB" sz="2450" dirty="0">
              <a:solidFill>
                <a:schemeClr val="bg1"/>
              </a:solidFill>
            </a:endParaRPr>
          </a:p>
          <a:p>
            <a:pPr marL="342900" indent="-342900">
              <a:buFont typeface="Wingdings" panose="05000000000000000000" pitchFamily="2" charset="2"/>
              <a:buChar char="ü"/>
            </a:pPr>
            <a:r>
              <a:rPr lang="en-GB" sz="2450" b="1" dirty="0">
                <a:solidFill>
                  <a:schemeClr val="bg1"/>
                </a:solidFill>
              </a:rPr>
              <a:t>See beyond the behaviour </a:t>
            </a:r>
            <a:r>
              <a:rPr lang="en-GB" sz="2450" dirty="0">
                <a:solidFill>
                  <a:schemeClr val="bg1"/>
                </a:solidFill>
              </a:rPr>
              <a:t>by exploring what pupils may be communicating through their actions.</a:t>
            </a:r>
          </a:p>
          <a:p>
            <a:pPr marL="342900" indent="-342900">
              <a:buFont typeface="Wingdings" panose="05000000000000000000" pitchFamily="2" charset="2"/>
              <a:buChar char="ü"/>
            </a:pPr>
            <a:endParaRPr lang="en-GB" sz="2450" dirty="0">
              <a:solidFill>
                <a:schemeClr val="bg1"/>
              </a:solidFill>
            </a:endParaRPr>
          </a:p>
          <a:p>
            <a:pPr marL="342900" indent="-342900">
              <a:buFont typeface="Wingdings" panose="05000000000000000000" pitchFamily="2" charset="2"/>
              <a:buChar char="ü"/>
            </a:pPr>
            <a:r>
              <a:rPr lang="en-GB" sz="2450" b="1" dirty="0">
                <a:solidFill>
                  <a:schemeClr val="bg1"/>
                </a:solidFill>
              </a:rPr>
              <a:t>Respond safely and effectively </a:t>
            </a:r>
            <a:r>
              <a:rPr lang="en-GB" sz="2450" dirty="0">
                <a:solidFill>
                  <a:schemeClr val="bg1"/>
                </a:solidFill>
              </a:rPr>
              <a:t>using de-escalation and positive behaviour support strategies.</a:t>
            </a:r>
            <a:endParaRPr sz="245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8DCE-075E-ED4F-A68D-A01E2E2D56AC}"/>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F139056-9BF3-3D36-C4BF-37664EBE2DEE}"/>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1996F3C-8D1F-7A77-F95B-917E7D5D1004}"/>
              </a:ext>
            </a:extLst>
          </p:cNvPr>
          <p:cNvSpPr/>
          <p:nvPr/>
        </p:nvSpPr>
        <p:spPr>
          <a:xfrm>
            <a:off x="267901"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b="1" dirty="0">
              <a:ea typeface="Calibri"/>
              <a:cs typeface="Calibri"/>
            </a:endParaRPr>
          </a:p>
        </p:txBody>
      </p:sp>
      <p:sp>
        <p:nvSpPr>
          <p:cNvPr id="2" name="Right Triangle 1">
            <a:extLst>
              <a:ext uri="{FF2B5EF4-FFF2-40B4-BE49-F238E27FC236}">
                <a16:creationId xmlns:a16="http://schemas.microsoft.com/office/drawing/2014/main" id="{26E8B1C0-23A1-4DA9-5327-509C26898D3B}"/>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3858C5C7-61E4-A185-199B-DC4B49470B7B}"/>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308634E8-1059-4A18-801B-689B27CA3E9A}"/>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495D7C-E354-5F27-6F67-C9EBB5F44F43}"/>
              </a:ext>
            </a:extLst>
          </p:cNvPr>
          <p:cNvSpPr/>
          <p:nvPr/>
        </p:nvSpPr>
        <p:spPr>
          <a:xfrm>
            <a:off x="1548442" y="2185958"/>
            <a:ext cx="7918266"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GB" sz="2400">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4F6808-4E39-B9E3-F7E8-EC82D80CE986}"/>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9CDE6E9-B525-4B9E-BFB7-3D7C8A1DE5E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i="1">
                <a:effectLst/>
                <a:latin typeface="Calibri" panose="020F0502020204030204" pitchFamily="34" charset="0"/>
                <a:ea typeface="Aptos" panose="020B0004020202020204" pitchFamily="34" charset="0"/>
              </a:rPr>
              <a:t>Restrictive Interventions, Including Use of Reasonable Force and Seclusion Policy</a:t>
            </a:r>
            <a:endParaRPr lang="en-US" sz="2400" b="1" dirty="0">
              <a:ea typeface="Calibri"/>
              <a:cs typeface="Calibri"/>
            </a:endParaRPr>
          </a:p>
        </p:txBody>
      </p:sp>
      <p:sp>
        <p:nvSpPr>
          <p:cNvPr id="3" name="TextBox 2">
            <a:extLst>
              <a:ext uri="{FF2B5EF4-FFF2-40B4-BE49-F238E27FC236}">
                <a16:creationId xmlns:a16="http://schemas.microsoft.com/office/drawing/2014/main" id="{C3FC4B04-D497-7672-493A-C3A6B1946782}"/>
              </a:ext>
            </a:extLst>
          </p:cNvPr>
          <p:cNvSpPr txBox="1"/>
          <p:nvPr/>
        </p:nvSpPr>
        <p:spPr>
          <a:xfrm>
            <a:off x="334297" y="1160206"/>
            <a:ext cx="7747819" cy="5970865"/>
          </a:xfrm>
          <a:prstGeom prst="rect">
            <a:avLst/>
          </a:prstGeom>
          <a:noFill/>
        </p:spPr>
        <p:txBody>
          <a:bodyPr wrap="square" rtlCol="0">
            <a:spAutoFit/>
          </a:bodyPr>
          <a:lstStyle/>
          <a:p>
            <a:r>
              <a:rPr lang="en-GB" sz="1400" b="1" u="sng" dirty="0">
                <a:hlinkClick r:id="rId3"/>
              </a:rPr>
              <a:t>DfE statutory guidance effective April 2026</a:t>
            </a:r>
            <a:endParaRPr lang="en-GB" sz="1400" b="1" u="sng" dirty="0"/>
          </a:p>
          <a:p>
            <a:r>
              <a:rPr lang="en-GB" sz="1400" b="1" dirty="0"/>
              <a:t>1. Why this policy is changing</a:t>
            </a:r>
            <a:endParaRPr lang="en-GB" sz="1400" dirty="0"/>
          </a:p>
          <a:p>
            <a:pPr marL="285750" lvl="0" indent="-285750">
              <a:buFont typeface="Arial" panose="020B0604020202020204" pitchFamily="34" charset="0"/>
              <a:buChar char="•"/>
            </a:pPr>
            <a:r>
              <a:rPr lang="en-GB" sz="1400" dirty="0"/>
              <a:t>New DfE statutory guidance (April 2026) introduces: </a:t>
            </a:r>
          </a:p>
          <a:p>
            <a:pPr marL="742950" lvl="1" indent="-285750">
              <a:buFont typeface="Courier New" panose="02070309020205020404" pitchFamily="49" charset="0"/>
              <a:buChar char="o"/>
            </a:pPr>
            <a:r>
              <a:rPr lang="en-GB" sz="1400" dirty="0"/>
              <a:t>A </a:t>
            </a:r>
            <a:r>
              <a:rPr lang="en-GB" sz="1400" b="1" dirty="0"/>
              <a:t>legal duty</a:t>
            </a:r>
            <a:r>
              <a:rPr lang="en-GB" sz="1400" dirty="0"/>
              <a:t> to record and report the use of reasonable force</a:t>
            </a:r>
          </a:p>
          <a:p>
            <a:pPr marL="742950" lvl="1" indent="-285750">
              <a:buFont typeface="Courier New" panose="02070309020205020404" pitchFamily="49" charset="0"/>
              <a:buChar char="o"/>
            </a:pPr>
            <a:r>
              <a:rPr lang="en-GB" sz="1400" dirty="0"/>
              <a:t>A </a:t>
            </a:r>
            <a:r>
              <a:rPr lang="en-GB" sz="1400" b="1" dirty="0"/>
              <a:t>new legal duty</a:t>
            </a:r>
            <a:r>
              <a:rPr lang="en-GB" sz="1400" dirty="0"/>
              <a:t> to record and report </a:t>
            </a:r>
            <a:r>
              <a:rPr lang="en-GB" sz="1400" b="1" dirty="0"/>
              <a:t>seclusion</a:t>
            </a:r>
            <a:endParaRPr lang="en-GB" sz="1400" dirty="0"/>
          </a:p>
          <a:p>
            <a:pPr marL="285750" lvl="0" indent="-285750">
              <a:buFont typeface="Arial" panose="020B0604020202020204" pitchFamily="34" charset="0"/>
              <a:buChar char="•"/>
            </a:pPr>
            <a:r>
              <a:rPr lang="en-GB" sz="1400" dirty="0"/>
              <a:t>Increased external scrutiny around safeguarding, SEND, proportionality and transparency</a:t>
            </a:r>
          </a:p>
          <a:p>
            <a:pPr marL="285750" lvl="0" indent="-285750">
              <a:buFont typeface="Arial" panose="020B0604020202020204" pitchFamily="34" charset="0"/>
              <a:buChar char="•"/>
            </a:pPr>
            <a:r>
              <a:rPr lang="en-GB" sz="1400" dirty="0"/>
              <a:t>Trust requirement for </a:t>
            </a:r>
            <a:r>
              <a:rPr lang="en-GB" sz="1400" b="1" dirty="0"/>
              <a:t>consistent, sound practice</a:t>
            </a:r>
            <a:r>
              <a:rPr lang="en-GB" sz="1400" dirty="0"/>
              <a:t> across all schools</a:t>
            </a:r>
          </a:p>
          <a:p>
            <a:pPr lvl="0"/>
            <a:endParaRPr lang="en-GB" sz="1400" dirty="0"/>
          </a:p>
          <a:p>
            <a:r>
              <a:rPr lang="en-GB" sz="1400" b="1" dirty="0"/>
              <a:t>2. Definitions</a:t>
            </a:r>
          </a:p>
          <a:p>
            <a:pPr lvl="0"/>
            <a:r>
              <a:rPr lang="en-GB" sz="1400" b="1" dirty="0"/>
              <a:t>Restrictive interventions</a:t>
            </a:r>
            <a:r>
              <a:rPr lang="en-GB" sz="1400" dirty="0"/>
              <a:t> – umbrella term (physical and non‑physical)</a:t>
            </a:r>
          </a:p>
          <a:p>
            <a:pPr lvl="0"/>
            <a:r>
              <a:rPr lang="en-GB" sz="1400" b="1" dirty="0"/>
              <a:t>Reasonable force</a:t>
            </a:r>
            <a:r>
              <a:rPr lang="en-GB" sz="1400" dirty="0"/>
              <a:t> – proportionate physical contact to prevent harm or disorder</a:t>
            </a:r>
          </a:p>
          <a:p>
            <a:pPr lvl="0"/>
            <a:r>
              <a:rPr lang="en-GB" sz="1400" b="1" dirty="0"/>
              <a:t>Restraint</a:t>
            </a:r>
            <a:r>
              <a:rPr lang="en-GB" sz="1400" dirty="0"/>
              <a:t> – restricting movement (with or without physical contact)</a:t>
            </a:r>
          </a:p>
          <a:p>
            <a:pPr lvl="0"/>
            <a:r>
              <a:rPr lang="en-GB" sz="1400" b="1" dirty="0"/>
              <a:t>Seclusion</a:t>
            </a:r>
            <a:r>
              <a:rPr lang="en-GB" sz="1400" dirty="0"/>
              <a:t> – confining a pupil and preventing them from leaving even without physical barriers</a:t>
            </a:r>
          </a:p>
          <a:p>
            <a:endParaRPr lang="en-GB" sz="1400" dirty="0"/>
          </a:p>
          <a:p>
            <a:r>
              <a:rPr lang="en-GB" sz="1400" b="1" dirty="0"/>
              <a:t>3. Training</a:t>
            </a:r>
            <a:endParaRPr lang="en-GB" sz="1400" dirty="0"/>
          </a:p>
          <a:p>
            <a:pPr lvl="0"/>
            <a:r>
              <a:rPr lang="en-GB" sz="1400" dirty="0"/>
              <a:t>Appropriate, high‑quality training (e.g. Team Teach) for staff who may need to use restrictive interventions</a:t>
            </a:r>
          </a:p>
          <a:p>
            <a:pPr lvl="0"/>
            <a:r>
              <a:rPr lang="en-GB" sz="1400" dirty="0"/>
              <a:t>Training is </a:t>
            </a:r>
            <a:r>
              <a:rPr lang="en-GB" sz="1400" b="1" dirty="0"/>
              <a:t>context‑specific</a:t>
            </a:r>
            <a:r>
              <a:rPr lang="en-GB" sz="1400" dirty="0"/>
              <a:t> and refreshed</a:t>
            </a:r>
          </a:p>
          <a:p>
            <a:pPr lvl="0"/>
            <a:endParaRPr lang="en-GB" sz="1400" b="1" dirty="0"/>
          </a:p>
          <a:p>
            <a:pPr lvl="0"/>
            <a:r>
              <a:rPr lang="en-GB" sz="1400" b="1" dirty="0"/>
              <a:t>4. SEND-focused expectations</a:t>
            </a:r>
          </a:p>
          <a:p>
            <a:pPr lvl="0"/>
            <a:r>
              <a:rPr lang="en-GB" sz="1400" dirty="0"/>
              <a:t>Increased likelihood of restrictive intervention </a:t>
            </a:r>
            <a:r>
              <a:rPr lang="en-GB" sz="1400" b="1" dirty="0"/>
              <a:t>must trigger</a:t>
            </a:r>
            <a:r>
              <a:rPr lang="en-GB" sz="1400" dirty="0"/>
              <a:t>: </a:t>
            </a:r>
          </a:p>
          <a:p>
            <a:pPr lvl="1"/>
            <a:r>
              <a:rPr lang="en-GB" sz="1400" dirty="0"/>
              <a:t>Risk assessments</a:t>
            </a:r>
          </a:p>
          <a:p>
            <a:pPr lvl="1"/>
            <a:r>
              <a:rPr lang="en-GB" sz="1400" dirty="0"/>
              <a:t>Behaviour support plans</a:t>
            </a:r>
          </a:p>
          <a:p>
            <a:pPr lvl="1"/>
            <a:r>
              <a:rPr lang="en-GB" sz="1400" dirty="0"/>
              <a:t>Reasonable adjustments (Equality Act duty)</a:t>
            </a:r>
          </a:p>
          <a:p>
            <a:pPr lvl="0"/>
            <a:r>
              <a:rPr lang="en-GB" sz="1400" dirty="0"/>
              <a:t>Active involvement of pupils, parents/carers and relevant professionals</a:t>
            </a:r>
          </a:p>
          <a:p>
            <a:pPr lvl="0"/>
            <a:endParaRPr lang="en-GB" sz="1400" dirty="0"/>
          </a:p>
          <a:p>
            <a:endParaRPr lang="en-GB" dirty="0"/>
          </a:p>
        </p:txBody>
      </p:sp>
      <p:pic>
        <p:nvPicPr>
          <p:cNvPr id="6" name="Picture 5">
            <a:extLst>
              <a:ext uri="{FF2B5EF4-FFF2-40B4-BE49-F238E27FC236}">
                <a16:creationId xmlns:a16="http://schemas.microsoft.com/office/drawing/2014/main" id="{947F9E05-23EF-542C-6590-889D06B9005B}"/>
              </a:ext>
            </a:extLst>
          </p:cNvPr>
          <p:cNvPicPr>
            <a:picLocks noChangeAspect="1"/>
          </p:cNvPicPr>
          <p:nvPr/>
        </p:nvPicPr>
        <p:blipFill>
          <a:blip r:embed="rId4"/>
          <a:stretch>
            <a:fillRect/>
          </a:stretch>
        </p:blipFill>
        <p:spPr>
          <a:xfrm>
            <a:off x="9032385" y="2409399"/>
            <a:ext cx="2522985" cy="2522985"/>
          </a:xfrm>
          <a:prstGeom prst="rect">
            <a:avLst/>
          </a:prstGeom>
        </p:spPr>
      </p:pic>
    </p:spTree>
    <p:extLst>
      <p:ext uri="{BB962C8B-B14F-4D97-AF65-F5344CB8AC3E}">
        <p14:creationId xmlns:p14="http://schemas.microsoft.com/office/powerpoint/2010/main" val="155285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5205E-D700-1D8D-9951-F22FD64419C5}"/>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1FB254C-4CCF-A551-6BE7-F5289A3D5ABA}"/>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C92913C-3361-5DE7-1E8B-126751A53D83}"/>
              </a:ext>
            </a:extLst>
          </p:cNvPr>
          <p:cNvSpPr/>
          <p:nvPr/>
        </p:nvSpPr>
        <p:spPr>
          <a:xfrm>
            <a:off x="267901"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b="1" dirty="0">
              <a:ea typeface="Calibri"/>
              <a:cs typeface="Calibri"/>
            </a:endParaRPr>
          </a:p>
        </p:txBody>
      </p:sp>
      <p:sp>
        <p:nvSpPr>
          <p:cNvPr id="2" name="Right Triangle 1">
            <a:extLst>
              <a:ext uri="{FF2B5EF4-FFF2-40B4-BE49-F238E27FC236}">
                <a16:creationId xmlns:a16="http://schemas.microsoft.com/office/drawing/2014/main" id="{CB60C7F9-92EE-2764-7AD3-7A48DC87CB26}"/>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12354920-0CA0-8E14-5E79-2B4854A11F81}"/>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219C2606-CC95-2079-8C87-8C6F95F252CF}"/>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3ED8E6A-C454-D3D8-A784-4B5853CF6DE1}"/>
              </a:ext>
            </a:extLst>
          </p:cNvPr>
          <p:cNvSpPr/>
          <p:nvPr/>
        </p:nvSpPr>
        <p:spPr>
          <a:xfrm>
            <a:off x="1548442" y="2185958"/>
            <a:ext cx="7918266"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GB" sz="2400">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61B923-0DF4-78BF-A89B-73C8369583F8}"/>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749D31C-3837-C9EC-75DC-7F7DED5981B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i="1">
                <a:effectLst/>
                <a:latin typeface="Calibri" panose="020F0502020204030204" pitchFamily="34" charset="0"/>
                <a:ea typeface="Aptos" panose="020B0004020202020204" pitchFamily="34" charset="0"/>
              </a:rPr>
              <a:t>Restrictive Interventions, Including Use of Reasonable Force and Seclusion Policy</a:t>
            </a:r>
            <a:endParaRPr lang="en-US" sz="2400" b="1" dirty="0">
              <a:ea typeface="Calibri"/>
              <a:cs typeface="Calibri"/>
            </a:endParaRPr>
          </a:p>
        </p:txBody>
      </p:sp>
      <p:sp>
        <p:nvSpPr>
          <p:cNvPr id="3" name="TextBox 2">
            <a:extLst>
              <a:ext uri="{FF2B5EF4-FFF2-40B4-BE49-F238E27FC236}">
                <a16:creationId xmlns:a16="http://schemas.microsoft.com/office/drawing/2014/main" id="{D951F9BF-70B2-D677-9743-E950EDCC42FC}"/>
              </a:ext>
            </a:extLst>
          </p:cNvPr>
          <p:cNvSpPr txBox="1"/>
          <p:nvPr/>
        </p:nvSpPr>
        <p:spPr>
          <a:xfrm>
            <a:off x="334297" y="1160206"/>
            <a:ext cx="7747819" cy="6093976"/>
          </a:xfrm>
          <a:prstGeom prst="rect">
            <a:avLst/>
          </a:prstGeom>
          <a:noFill/>
        </p:spPr>
        <p:txBody>
          <a:bodyPr wrap="square" rtlCol="0">
            <a:spAutoFit/>
          </a:bodyPr>
          <a:lstStyle/>
          <a:p>
            <a:r>
              <a:rPr lang="en-GB" sz="1400" b="1" u="sng" dirty="0">
                <a:hlinkClick r:id="rId3"/>
              </a:rPr>
              <a:t>DfE statutory guidance effective April 2026</a:t>
            </a:r>
            <a:endParaRPr lang="en-GB" sz="1400" b="1" u="sng" dirty="0"/>
          </a:p>
          <a:p>
            <a:endParaRPr lang="en-GB" sz="1400" b="1" dirty="0"/>
          </a:p>
          <a:p>
            <a:r>
              <a:rPr lang="en-GB" sz="1600" b="1" dirty="0"/>
              <a:t>5. Recording &amp; reporting </a:t>
            </a:r>
            <a:endParaRPr lang="en-GB" sz="1600" dirty="0"/>
          </a:p>
          <a:p>
            <a:r>
              <a:rPr lang="en-GB" sz="1600" b="1" dirty="0"/>
              <a:t>Recording (CPOMS – same day)</a:t>
            </a:r>
            <a:endParaRPr lang="en-GB" sz="1600" dirty="0"/>
          </a:p>
          <a:p>
            <a:pPr lvl="0"/>
            <a:r>
              <a:rPr lang="en-GB" sz="1600" dirty="0"/>
              <a:t>All significant force, restraint and seclusion incidents</a:t>
            </a:r>
          </a:p>
          <a:p>
            <a:pPr lvl="0"/>
            <a:r>
              <a:rPr lang="en-GB" sz="1600" dirty="0"/>
              <a:t>Clear, factual, non‑judgemental</a:t>
            </a:r>
          </a:p>
          <a:p>
            <a:pPr lvl="0"/>
            <a:r>
              <a:rPr lang="en-GB" sz="1600" dirty="0"/>
              <a:t>Explains: </a:t>
            </a:r>
          </a:p>
          <a:p>
            <a:pPr lvl="1"/>
            <a:r>
              <a:rPr lang="en-GB" sz="1600" dirty="0"/>
              <a:t>What happened and why</a:t>
            </a:r>
          </a:p>
          <a:p>
            <a:pPr lvl="1"/>
            <a:r>
              <a:rPr lang="en-GB" sz="1600" dirty="0"/>
              <a:t>What de‑escalation was attempted</a:t>
            </a:r>
          </a:p>
          <a:p>
            <a:pPr lvl="1"/>
            <a:r>
              <a:rPr lang="en-GB" sz="1600" dirty="0"/>
              <a:t>Why intervention was necessary</a:t>
            </a:r>
          </a:p>
          <a:p>
            <a:pPr lvl="1"/>
            <a:r>
              <a:rPr lang="en-GB" sz="1600" dirty="0"/>
              <a:t>Any injuries and follow‑up support</a:t>
            </a:r>
          </a:p>
          <a:p>
            <a:r>
              <a:rPr lang="en-GB" sz="1600" b="1" dirty="0"/>
              <a:t>Reporting to parents/carers</a:t>
            </a:r>
            <a:endParaRPr lang="en-GB" sz="1600" dirty="0"/>
          </a:p>
          <a:p>
            <a:pPr lvl="0"/>
            <a:r>
              <a:rPr lang="en-GB" sz="1600" b="1" dirty="0"/>
              <a:t>Same day</a:t>
            </a:r>
            <a:r>
              <a:rPr lang="en-GB" sz="1600" dirty="0"/>
              <a:t> notification</a:t>
            </a:r>
          </a:p>
          <a:p>
            <a:pPr lvl="0"/>
            <a:r>
              <a:rPr lang="en-GB" sz="1600" dirty="0"/>
              <a:t>Usually verbal, followed by written record</a:t>
            </a:r>
          </a:p>
          <a:p>
            <a:pPr lvl="0"/>
            <a:r>
              <a:rPr lang="en-GB" sz="1600" dirty="0"/>
              <a:t>Transparent and professional</a:t>
            </a:r>
          </a:p>
          <a:p>
            <a:pPr lvl="0"/>
            <a:r>
              <a:rPr lang="en-GB" sz="1600" dirty="0"/>
              <a:t>Limited exceptions only where reporting would place the pupil at risk</a:t>
            </a:r>
          </a:p>
          <a:p>
            <a:r>
              <a:rPr lang="en-GB" sz="1600" dirty="0"/>
              <a:t> </a:t>
            </a:r>
          </a:p>
          <a:p>
            <a:r>
              <a:rPr lang="en-GB" sz="1600" b="1" dirty="0"/>
              <a:t>6. Culture and staff protection</a:t>
            </a:r>
            <a:endParaRPr lang="en-GB" sz="1600" dirty="0"/>
          </a:p>
          <a:p>
            <a:pPr lvl="0"/>
            <a:r>
              <a:rPr lang="en-GB" sz="1600" dirty="0"/>
              <a:t>Force is </a:t>
            </a:r>
            <a:r>
              <a:rPr lang="en-GB" sz="1600" b="1" dirty="0"/>
              <a:t>never</a:t>
            </a:r>
            <a:r>
              <a:rPr lang="en-GB" sz="1600" dirty="0"/>
              <a:t> used as punishment</a:t>
            </a:r>
          </a:p>
          <a:p>
            <a:pPr lvl="0"/>
            <a:r>
              <a:rPr lang="en-GB" sz="1600" dirty="0"/>
              <a:t>Certain practices are </a:t>
            </a:r>
            <a:r>
              <a:rPr lang="en-GB" sz="1600" b="1" dirty="0"/>
              <a:t>explicitly prohibited</a:t>
            </a:r>
            <a:r>
              <a:rPr lang="en-GB" sz="1600" dirty="0"/>
              <a:t> (e.g. airway restriction, ground restraint)</a:t>
            </a:r>
          </a:p>
          <a:p>
            <a:pPr lvl="0"/>
            <a:r>
              <a:rPr lang="en-GB" sz="1600" dirty="0"/>
              <a:t>Debrief, reflection and emotional support are expected after incidents (PIL)</a:t>
            </a:r>
          </a:p>
          <a:p>
            <a:r>
              <a:rPr lang="en-GB" sz="1600" b="1" dirty="0"/>
              <a:t>This policy protects staff when they act lawfully, proportionately and transparently.</a:t>
            </a:r>
            <a:endParaRPr lang="en-GB" sz="1600" dirty="0"/>
          </a:p>
          <a:p>
            <a:endParaRPr lang="en-GB" sz="1400" dirty="0"/>
          </a:p>
          <a:p>
            <a:pPr lvl="0"/>
            <a:endParaRPr lang="en-GB" sz="1400" dirty="0"/>
          </a:p>
          <a:p>
            <a:endParaRPr lang="en-GB" sz="1400" dirty="0"/>
          </a:p>
        </p:txBody>
      </p:sp>
      <p:pic>
        <p:nvPicPr>
          <p:cNvPr id="6" name="Picture 5">
            <a:extLst>
              <a:ext uri="{FF2B5EF4-FFF2-40B4-BE49-F238E27FC236}">
                <a16:creationId xmlns:a16="http://schemas.microsoft.com/office/drawing/2014/main" id="{00645C9C-C272-804E-6268-CF4B40970ADF}"/>
              </a:ext>
            </a:extLst>
          </p:cNvPr>
          <p:cNvPicPr>
            <a:picLocks noChangeAspect="1"/>
          </p:cNvPicPr>
          <p:nvPr/>
        </p:nvPicPr>
        <p:blipFill>
          <a:blip r:embed="rId4"/>
          <a:stretch>
            <a:fillRect/>
          </a:stretch>
        </p:blipFill>
        <p:spPr>
          <a:xfrm>
            <a:off x="8955447" y="2408910"/>
            <a:ext cx="2523963" cy="2523963"/>
          </a:xfrm>
          <a:prstGeom prst="rect">
            <a:avLst/>
          </a:prstGeom>
        </p:spPr>
      </p:pic>
    </p:spTree>
    <p:extLst>
      <p:ext uri="{BB962C8B-B14F-4D97-AF65-F5344CB8AC3E}">
        <p14:creationId xmlns:p14="http://schemas.microsoft.com/office/powerpoint/2010/main" val="383144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F2CB0-87C3-100F-EBBA-5D64D1D40F53}"/>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06C953A2-88D2-48FE-0034-CBE9883E7A99}"/>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4C058DE-5373-3A40-CA2B-A6315FE86F93}"/>
              </a:ext>
            </a:extLst>
          </p:cNvPr>
          <p:cNvSpPr/>
          <p:nvPr/>
        </p:nvSpPr>
        <p:spPr>
          <a:xfrm>
            <a:off x="267901"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2" name="Right Triangle 1">
            <a:extLst>
              <a:ext uri="{FF2B5EF4-FFF2-40B4-BE49-F238E27FC236}">
                <a16:creationId xmlns:a16="http://schemas.microsoft.com/office/drawing/2014/main" id="{7AFE65F1-BFF2-BD48-D73A-AB12F726E761}"/>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68A928E6-3FF8-C830-04FB-BEF8AB891CA2}"/>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9A61223A-46CB-2043-98F0-472F340DB70B}"/>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38BF5FB-F1C3-3CDE-C1B7-CF3D2E7DB59D}"/>
              </a:ext>
            </a:extLst>
          </p:cNvPr>
          <p:cNvSpPr/>
          <p:nvPr/>
        </p:nvSpPr>
        <p:spPr>
          <a:xfrm>
            <a:off x="1548442" y="2185958"/>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4F10D75E-F85B-6B81-D7CE-C7A6C95B4F35}"/>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21F624D8-5CDA-1AA6-9DCA-500648C2F8E7}"/>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Calibri"/>
                <a:cs typeface="Calibri"/>
              </a:rPr>
              <a:t>Staff Checklist</a:t>
            </a:r>
          </a:p>
        </p:txBody>
      </p:sp>
      <p:sp>
        <p:nvSpPr>
          <p:cNvPr id="3" name="TextBox 2">
            <a:extLst>
              <a:ext uri="{FF2B5EF4-FFF2-40B4-BE49-F238E27FC236}">
                <a16:creationId xmlns:a16="http://schemas.microsoft.com/office/drawing/2014/main" id="{FB6E886A-6EF6-0B92-C586-02E3DD7EE257}"/>
              </a:ext>
            </a:extLst>
          </p:cNvPr>
          <p:cNvSpPr txBox="1"/>
          <p:nvPr/>
        </p:nvSpPr>
        <p:spPr>
          <a:xfrm>
            <a:off x="334297" y="1160206"/>
            <a:ext cx="7747819" cy="5633530"/>
          </a:xfrm>
          <a:prstGeom prst="rect">
            <a:avLst/>
          </a:prstGeom>
          <a:noFill/>
        </p:spPr>
        <p:txBody>
          <a:bodyPr wrap="square" rtlCol="0">
            <a:spAutoFit/>
          </a:bodyPr>
          <a:lstStyle/>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Use restrictive interventions only as a last resort.</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Follow the same legal powers as before as these have not changed.</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Prioritise prevention, strong relationships, and de-escalation strategies.</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Use force only when it is necessary to keep people safe.</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Ensure any use of force is necessary, proportionate, and time-limited.</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Never use force or seclusion as a punishment.</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Use seclusion only as a safety measure, where appropriate.</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Record significant incidents.</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Know how and where to record incidents within your setting.</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Inform parents/carers as soon as practicable following an incident.</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Consider individual needs and support plans when responding to behaviour.</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Complete reflection and learning activities after incidents to improve practice.</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q"/>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Check the guidance for key terminology.</a:t>
            </a:r>
          </a:p>
        </p:txBody>
      </p:sp>
      <p:pic>
        <p:nvPicPr>
          <p:cNvPr id="6" name="Picture 5">
            <a:extLst>
              <a:ext uri="{FF2B5EF4-FFF2-40B4-BE49-F238E27FC236}">
                <a16:creationId xmlns:a16="http://schemas.microsoft.com/office/drawing/2014/main" id="{6065D683-2700-92E1-D388-F051B0BD3CFB}"/>
              </a:ext>
            </a:extLst>
          </p:cNvPr>
          <p:cNvPicPr>
            <a:picLocks noChangeAspect="1"/>
          </p:cNvPicPr>
          <p:nvPr/>
        </p:nvPicPr>
        <p:blipFill>
          <a:blip r:embed="rId3"/>
          <a:stretch>
            <a:fillRect/>
          </a:stretch>
        </p:blipFill>
        <p:spPr>
          <a:xfrm>
            <a:off x="8955447" y="2408910"/>
            <a:ext cx="2523963" cy="2523963"/>
          </a:xfrm>
          <a:prstGeom prst="rect">
            <a:avLst/>
          </a:prstGeom>
        </p:spPr>
      </p:pic>
    </p:spTree>
    <p:extLst>
      <p:ext uri="{BB962C8B-B14F-4D97-AF65-F5344CB8AC3E}">
        <p14:creationId xmlns:p14="http://schemas.microsoft.com/office/powerpoint/2010/main" val="3047123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5078D-E1DF-6788-A16D-B719606D2236}"/>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00682D55-07DC-B0B8-F83F-BB7CA6BB6DA0}"/>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DE34774-FB38-40BC-793B-F85D7924612B}"/>
              </a:ext>
            </a:extLst>
          </p:cNvPr>
          <p:cNvSpPr/>
          <p:nvPr/>
        </p:nvSpPr>
        <p:spPr>
          <a:xfrm>
            <a:off x="267901"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2" name="Right Triangle 1">
            <a:extLst>
              <a:ext uri="{FF2B5EF4-FFF2-40B4-BE49-F238E27FC236}">
                <a16:creationId xmlns:a16="http://schemas.microsoft.com/office/drawing/2014/main" id="{D210F80B-9885-4D1C-06E8-61F0EF150068}"/>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B11E27E3-9A46-CEB7-D10F-6C33CFE35BAF}"/>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016DBF75-37DA-8337-C1E0-4D475AD32C34}"/>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1BCC5E8-44B8-B1EE-02A6-B04AC395224D}"/>
              </a:ext>
            </a:extLst>
          </p:cNvPr>
          <p:cNvSpPr/>
          <p:nvPr/>
        </p:nvSpPr>
        <p:spPr>
          <a:xfrm>
            <a:off x="1548442" y="2185958"/>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DA5F33D8-295F-EE4C-254B-8A459DD83157}"/>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4D2627C-B1F9-BBE0-6F86-1F862DC778F5}"/>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Calibri"/>
                <a:cs typeface="Calibri"/>
              </a:rPr>
              <a:t>See Beyond </a:t>
            </a:r>
            <a:r>
              <a:rPr kumimoji="0" lang="en-US" sz="2400" b="1" i="0" u="none" strike="noStrike" kern="1200" cap="none" spc="0" normalizeH="0" baseline="0" noProof="0" dirty="0" err="1">
                <a:ln>
                  <a:noFill/>
                </a:ln>
                <a:solidFill>
                  <a:prstClr val="white"/>
                </a:solidFill>
                <a:effectLst/>
                <a:uLnTx/>
                <a:uFillTx/>
                <a:latin typeface="Calibri" panose="020F0502020204030204"/>
                <a:ea typeface="Calibri"/>
                <a:cs typeface="Calibri"/>
              </a:rPr>
              <a:t>Behaviour</a:t>
            </a:r>
            <a:r>
              <a:rPr kumimoji="0" lang="en-US" sz="2400" b="1" i="0" u="none" strike="noStrike" kern="1200" cap="none" spc="0" normalizeH="0" baseline="0" noProof="0" dirty="0">
                <a:ln>
                  <a:noFill/>
                </a:ln>
                <a:solidFill>
                  <a:prstClr val="white"/>
                </a:solidFill>
                <a:effectLst/>
                <a:uLnTx/>
                <a:uFillTx/>
                <a:latin typeface="Calibri" panose="020F0502020204030204"/>
                <a:ea typeface="Calibri"/>
                <a:cs typeface="Calibri"/>
              </a:rPr>
              <a:t> - Activity</a:t>
            </a:r>
          </a:p>
        </p:txBody>
      </p:sp>
      <p:pic>
        <p:nvPicPr>
          <p:cNvPr id="7" name="Picture 6">
            <a:extLst>
              <a:ext uri="{FF2B5EF4-FFF2-40B4-BE49-F238E27FC236}">
                <a16:creationId xmlns:a16="http://schemas.microsoft.com/office/drawing/2014/main" id="{ACAD3EF9-B1C7-5C1A-C40E-476513A55E57}"/>
              </a:ext>
            </a:extLst>
          </p:cNvPr>
          <p:cNvPicPr>
            <a:picLocks noChangeAspect="1"/>
          </p:cNvPicPr>
          <p:nvPr/>
        </p:nvPicPr>
        <p:blipFill>
          <a:blip r:embed="rId3"/>
          <a:stretch>
            <a:fillRect/>
          </a:stretch>
        </p:blipFill>
        <p:spPr>
          <a:xfrm>
            <a:off x="329349" y="1767083"/>
            <a:ext cx="7795369" cy="4405733"/>
          </a:xfrm>
          <a:prstGeom prst="rect">
            <a:avLst/>
          </a:prstGeom>
        </p:spPr>
      </p:pic>
      <p:pic>
        <p:nvPicPr>
          <p:cNvPr id="9" name="Picture 8">
            <a:extLst>
              <a:ext uri="{FF2B5EF4-FFF2-40B4-BE49-F238E27FC236}">
                <a16:creationId xmlns:a16="http://schemas.microsoft.com/office/drawing/2014/main" id="{7812291D-E52C-9BC8-FFA8-2BB8B7AF68C9}"/>
              </a:ext>
            </a:extLst>
          </p:cNvPr>
          <p:cNvPicPr>
            <a:picLocks noChangeAspect="1"/>
          </p:cNvPicPr>
          <p:nvPr/>
        </p:nvPicPr>
        <p:blipFill>
          <a:blip r:embed="rId4"/>
          <a:stretch>
            <a:fillRect/>
          </a:stretch>
        </p:blipFill>
        <p:spPr>
          <a:xfrm>
            <a:off x="8460701" y="2147198"/>
            <a:ext cx="3645502" cy="3645502"/>
          </a:xfrm>
          <a:prstGeom prst="rect">
            <a:avLst/>
          </a:prstGeom>
        </p:spPr>
      </p:pic>
    </p:spTree>
    <p:extLst>
      <p:ext uri="{BB962C8B-B14F-4D97-AF65-F5344CB8AC3E}">
        <p14:creationId xmlns:p14="http://schemas.microsoft.com/office/powerpoint/2010/main" val="3327617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F43CE-784D-DBFF-D6E5-741B6CDC4366}"/>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89CF38AE-7701-7BE1-4113-9342055755D2}"/>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FF774A-5883-22AC-BB1B-38516FAB9F5E}"/>
              </a:ext>
            </a:extLst>
          </p:cNvPr>
          <p:cNvSpPr/>
          <p:nvPr/>
        </p:nvSpPr>
        <p:spPr>
          <a:xfrm>
            <a:off x="267901"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2" name="Right Triangle 1">
            <a:extLst>
              <a:ext uri="{FF2B5EF4-FFF2-40B4-BE49-F238E27FC236}">
                <a16:creationId xmlns:a16="http://schemas.microsoft.com/office/drawing/2014/main" id="{4492AB1C-4EBA-ACDE-4C8D-BA237E9B76D0}"/>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962F9C33-3FAB-4420-B2B6-299ECC60D114}"/>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737E9F1C-83D7-A104-4868-8D8D18DFC881}"/>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DFB4E698-D1A3-E88E-968E-BFBEA6EBA19D}"/>
              </a:ext>
            </a:extLst>
          </p:cNvPr>
          <p:cNvSpPr/>
          <p:nvPr/>
        </p:nvSpPr>
        <p:spPr>
          <a:xfrm>
            <a:off x="1548442" y="2185958"/>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6AA23DF2-D0F5-8ABF-643E-BB99D6411CB4}"/>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9BDDCA0C-3429-00A5-0604-BA5F5246A6C3}"/>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Calibri"/>
                <a:cs typeface="Calibri"/>
              </a:rPr>
              <a:t>See Beyond </a:t>
            </a:r>
            <a:r>
              <a:rPr kumimoji="0" lang="en-US" sz="2400" b="1" i="0" u="none" strike="noStrike" kern="1200" cap="none" spc="0" normalizeH="0" baseline="0" noProof="0" dirty="0" err="1">
                <a:ln>
                  <a:noFill/>
                </a:ln>
                <a:solidFill>
                  <a:prstClr val="white"/>
                </a:solidFill>
                <a:effectLst/>
                <a:uLnTx/>
                <a:uFillTx/>
                <a:latin typeface="Calibri" panose="020F0502020204030204"/>
                <a:ea typeface="Calibri"/>
                <a:cs typeface="Calibri"/>
              </a:rPr>
              <a:t>Behaviour</a:t>
            </a:r>
            <a:r>
              <a:rPr kumimoji="0" lang="en-US" sz="2400" b="1" i="0" u="none" strike="noStrike" kern="1200" cap="none" spc="0" normalizeH="0" baseline="0" noProof="0" dirty="0">
                <a:ln>
                  <a:noFill/>
                </a:ln>
                <a:solidFill>
                  <a:prstClr val="white"/>
                </a:solidFill>
                <a:effectLst/>
                <a:uLnTx/>
                <a:uFillTx/>
                <a:latin typeface="Calibri" panose="020F0502020204030204"/>
                <a:ea typeface="Calibri"/>
                <a:cs typeface="Calibri"/>
              </a:rPr>
              <a:t> - Understanding</a:t>
            </a:r>
          </a:p>
        </p:txBody>
      </p:sp>
      <p:pic>
        <p:nvPicPr>
          <p:cNvPr id="4" name="Picture 3">
            <a:extLst>
              <a:ext uri="{FF2B5EF4-FFF2-40B4-BE49-F238E27FC236}">
                <a16:creationId xmlns:a16="http://schemas.microsoft.com/office/drawing/2014/main" id="{5A682326-0DE2-98EC-17D4-38CD277832E4}"/>
              </a:ext>
            </a:extLst>
          </p:cNvPr>
          <p:cNvPicPr>
            <a:picLocks noChangeAspect="1"/>
          </p:cNvPicPr>
          <p:nvPr/>
        </p:nvPicPr>
        <p:blipFill>
          <a:blip r:embed="rId3"/>
          <a:stretch>
            <a:fillRect/>
          </a:stretch>
        </p:blipFill>
        <p:spPr>
          <a:xfrm>
            <a:off x="267901" y="1761687"/>
            <a:ext cx="7918266" cy="4417813"/>
          </a:xfrm>
          <a:prstGeom prst="rect">
            <a:avLst/>
          </a:prstGeom>
        </p:spPr>
      </p:pic>
      <p:pic>
        <p:nvPicPr>
          <p:cNvPr id="8" name="Picture 7">
            <a:extLst>
              <a:ext uri="{FF2B5EF4-FFF2-40B4-BE49-F238E27FC236}">
                <a16:creationId xmlns:a16="http://schemas.microsoft.com/office/drawing/2014/main" id="{673D1C12-3516-452E-9226-B3B97235CECF}"/>
              </a:ext>
            </a:extLst>
          </p:cNvPr>
          <p:cNvPicPr>
            <a:picLocks noChangeAspect="1"/>
          </p:cNvPicPr>
          <p:nvPr/>
        </p:nvPicPr>
        <p:blipFill>
          <a:blip r:embed="rId4"/>
          <a:stretch>
            <a:fillRect/>
          </a:stretch>
        </p:blipFill>
        <p:spPr>
          <a:xfrm>
            <a:off x="8465078" y="2141150"/>
            <a:ext cx="3657599" cy="3657599"/>
          </a:xfrm>
          <a:prstGeom prst="rect">
            <a:avLst/>
          </a:prstGeom>
        </p:spPr>
      </p:pic>
    </p:spTree>
    <p:extLst>
      <p:ext uri="{BB962C8B-B14F-4D97-AF65-F5344CB8AC3E}">
        <p14:creationId xmlns:p14="http://schemas.microsoft.com/office/powerpoint/2010/main" val="246921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A99"/>
        </a:solidFill>
        <a:effectLst/>
      </p:bgPr>
    </p:bg>
    <p:spTree>
      <p:nvGrpSpPr>
        <p:cNvPr id="1" name=""/>
        <p:cNvGrpSpPr/>
        <p:nvPr/>
      </p:nvGrpSpPr>
      <p:grpSpPr>
        <a:xfrm>
          <a:off x="0" y="0"/>
          <a:ext cx="0" cy="0"/>
          <a:chOff x="0" y="0"/>
          <a:chExt cx="0" cy="0"/>
        </a:xfrm>
      </p:grpSpPr>
      <p:sp>
        <p:nvSpPr>
          <p:cNvPr id="466" name="Right Triangle 9"/>
          <p:cNvSpPr/>
          <p:nvPr/>
        </p:nvSpPr>
        <p:spPr>
          <a:xfrm>
            <a:off x="38430" y="-1"/>
            <a:ext cx="9768841"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03346D">
              <a:alpha val="25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467" name="Triangle 23"/>
          <p:cNvSpPr/>
          <p:nvPr/>
        </p:nvSpPr>
        <p:spPr>
          <a:xfrm rot="16200000">
            <a:off x="10665824" y="1338944"/>
            <a:ext cx="1639226" cy="1413127"/>
          </a:xfrm>
          <a:prstGeom prst="triangle">
            <a:avLst/>
          </a:prstGeom>
          <a:solidFill>
            <a:srgbClr val="8FAADC">
              <a:alpha val="58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468" name="Triangle 14"/>
          <p:cNvSpPr/>
          <p:nvPr/>
        </p:nvSpPr>
        <p:spPr>
          <a:xfrm rot="16200000">
            <a:off x="9708157" y="-309641"/>
            <a:ext cx="2667833" cy="2299856"/>
          </a:xfrm>
          <a:prstGeom prst="triangle">
            <a:avLst/>
          </a:prstGeom>
          <a:solidFill>
            <a:srgbClr val="03346D">
              <a:alpha val="39000"/>
            </a:srgbClr>
          </a:solidFill>
          <a:ln w="12700">
            <a:miter lim="400000"/>
          </a:ln>
        </p:spPr>
        <p:txBody>
          <a:bodyPr tIns="45720" bIns="45720" anchor="ctr"/>
          <a:lstStyle/>
          <a:p>
            <a:pPr>
              <a:defRPr>
                <a:uFillTx/>
                <a:latin typeface="Calibri"/>
                <a:ea typeface="Calibri"/>
                <a:cs typeface="Calibri"/>
                <a:sym typeface="Calibri"/>
              </a:defRPr>
            </a:pPr>
            <a:endParaRPr sz="900"/>
          </a:p>
        </p:txBody>
      </p:sp>
      <p:pic>
        <p:nvPicPr>
          <p:cNvPr id="5" name="Picture 4">
            <a:extLst>
              <a:ext uri="{FF2B5EF4-FFF2-40B4-BE49-F238E27FC236}">
                <a16:creationId xmlns:a16="http://schemas.microsoft.com/office/drawing/2014/main" id="{9B457EBA-D441-126E-9EDD-B926AC595FC2}"/>
              </a:ext>
            </a:extLst>
          </p:cNvPr>
          <p:cNvPicPr>
            <a:picLocks noChangeAspect="1"/>
          </p:cNvPicPr>
          <p:nvPr/>
        </p:nvPicPr>
        <p:blipFill>
          <a:blip r:embed="rId3"/>
          <a:stretch>
            <a:fillRect/>
          </a:stretch>
        </p:blipFill>
        <p:spPr>
          <a:xfrm>
            <a:off x="1594252" y="128931"/>
            <a:ext cx="8547275" cy="5396946"/>
          </a:xfrm>
          <a:prstGeom prst="rect">
            <a:avLst/>
          </a:prstGeom>
        </p:spPr>
      </p:pic>
      <p:sp>
        <p:nvSpPr>
          <p:cNvPr id="6" name="TextBox 5">
            <a:extLst>
              <a:ext uri="{FF2B5EF4-FFF2-40B4-BE49-F238E27FC236}">
                <a16:creationId xmlns:a16="http://schemas.microsoft.com/office/drawing/2014/main" id="{8F6074A1-E931-132D-9172-B5D35F04D02A}"/>
              </a:ext>
            </a:extLst>
          </p:cNvPr>
          <p:cNvSpPr txBox="1"/>
          <p:nvPr/>
        </p:nvSpPr>
        <p:spPr>
          <a:xfrm>
            <a:off x="187036" y="5548273"/>
            <a:ext cx="11804073" cy="1200329"/>
          </a:xfrm>
          <a:prstGeom prst="rect">
            <a:avLst/>
          </a:prstGeom>
          <a:noFill/>
        </p:spPr>
        <p:txBody>
          <a:bodyPr wrap="square" rtlCol="0">
            <a:spAutoFit/>
          </a:bodyPr>
          <a:lstStyle/>
          <a:p>
            <a:pPr algn="ctr"/>
            <a:r>
              <a:rPr lang="en-GB" sz="2400" b="1" dirty="0">
                <a:solidFill>
                  <a:schemeClr val="bg1"/>
                </a:solidFill>
              </a:rPr>
              <a:t>The NBS Behaviour Policy emphasises understanding individual needs, using consistent de-escalation approaches and providing time, space and reasonable adjustments to support regulation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9973-12C5-A35F-19F9-B38C20707047}"/>
            </a:ext>
          </a:extLst>
        </p:cNvPr>
        <p:cNvGrpSpPr/>
        <p:nvPr/>
      </p:nvGrpSpPr>
      <p:grpSpPr>
        <a:xfrm>
          <a:off x="0" y="0"/>
          <a:ext cx="0" cy="0"/>
          <a:chOff x="0" y="0"/>
          <a:chExt cx="0" cy="0"/>
        </a:xfrm>
      </p:grpSpPr>
      <p:pic>
        <p:nvPicPr>
          <p:cNvPr id="444" name="Picture 56" descr="Picture 56">
            <a:extLst>
              <a:ext uri="{FF2B5EF4-FFF2-40B4-BE49-F238E27FC236}">
                <a16:creationId xmlns:a16="http://schemas.microsoft.com/office/drawing/2014/main" id="{96D013D4-7D93-7FA2-685C-AB8A197028C8}"/>
              </a:ext>
            </a:extLst>
          </p:cNvPr>
          <p:cNvPicPr>
            <a:picLocks noChangeAspect="1"/>
          </p:cNvPicPr>
          <p:nvPr/>
        </p:nvPicPr>
        <p:blipFill>
          <a:blip r:embed="rId3"/>
          <a:srcRect l="5832" t="1968" r="5048" b="1967"/>
          <a:stretch>
            <a:fillRect/>
          </a:stretch>
        </p:blipFill>
        <p:spPr>
          <a:xfrm>
            <a:off x="-1" y="1"/>
            <a:ext cx="12192000" cy="6858001"/>
          </a:xfrm>
          <a:prstGeom prst="rect">
            <a:avLst/>
          </a:prstGeom>
          <a:ln w="12700">
            <a:miter lim="400000"/>
          </a:ln>
        </p:spPr>
      </p:pic>
      <p:pic>
        <p:nvPicPr>
          <p:cNvPr id="445" name="Image" descr="Image">
            <a:extLst>
              <a:ext uri="{FF2B5EF4-FFF2-40B4-BE49-F238E27FC236}">
                <a16:creationId xmlns:a16="http://schemas.microsoft.com/office/drawing/2014/main" id="{B8741769-02E9-2A0E-C429-F57FE0DBD4E0}"/>
              </a:ext>
            </a:extLst>
          </p:cNvPr>
          <p:cNvPicPr>
            <a:picLocks noChangeAspect="1"/>
          </p:cNvPicPr>
          <p:nvPr/>
        </p:nvPicPr>
        <p:blipFill>
          <a:blip r:embed="rId4"/>
          <a:stretch>
            <a:fillRect/>
          </a:stretch>
        </p:blipFill>
        <p:spPr>
          <a:xfrm>
            <a:off x="-1807" y="4814315"/>
            <a:ext cx="2628901" cy="2057401"/>
          </a:xfrm>
          <a:prstGeom prst="rect">
            <a:avLst/>
          </a:prstGeom>
          <a:ln w="12700">
            <a:miter lim="400000"/>
          </a:ln>
        </p:spPr>
      </p:pic>
      <p:sp>
        <p:nvSpPr>
          <p:cNvPr id="446" name="Rectangle 41">
            <a:extLst>
              <a:ext uri="{FF2B5EF4-FFF2-40B4-BE49-F238E27FC236}">
                <a16:creationId xmlns:a16="http://schemas.microsoft.com/office/drawing/2014/main" id="{612F57F3-8574-E1A3-46CE-FF7F1A0320D1}"/>
              </a:ext>
            </a:extLst>
          </p:cNvPr>
          <p:cNvSpPr/>
          <p:nvPr/>
        </p:nvSpPr>
        <p:spPr>
          <a:xfrm>
            <a:off x="-22321" y="-2"/>
            <a:ext cx="12236635" cy="6858001"/>
          </a:xfrm>
          <a:prstGeom prst="rect">
            <a:avLst/>
          </a:prstGeom>
          <a:solidFill>
            <a:srgbClr val="004A99">
              <a:alpha val="92000"/>
            </a:srgbClr>
          </a:solidFill>
          <a:ln w="12700">
            <a:miter lim="400000"/>
          </a:ln>
        </p:spPr>
        <p:txBody>
          <a:bodyPr t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a:uFillTx/>
                <a:latin typeface="Calibri"/>
                <a:ea typeface="Calibri"/>
                <a:cs typeface="Calibri"/>
                <a:sym typeface="Calibri"/>
              </a:defRPr>
            </a:pPr>
            <a:endParaRPr kumimoji="0" sz="9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447" name="TextBox 51">
            <a:extLst>
              <a:ext uri="{FF2B5EF4-FFF2-40B4-BE49-F238E27FC236}">
                <a16:creationId xmlns:a16="http://schemas.microsoft.com/office/drawing/2014/main" id="{23CF320D-3B07-2936-531F-4E603D952CB5}"/>
              </a:ext>
            </a:extLst>
          </p:cNvPr>
          <p:cNvSpPr txBox="1"/>
          <p:nvPr/>
        </p:nvSpPr>
        <p:spPr>
          <a:xfrm>
            <a:off x="330991" y="184150"/>
            <a:ext cx="11530012" cy="55399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lvl1pPr algn="l">
              <a:defRPr sz="10900">
                <a:uFillTx/>
                <a:latin typeface="Arial"/>
                <a:ea typeface="Arial"/>
                <a:cs typeface="Arial"/>
                <a:sym typeface="Arial"/>
              </a:defRPr>
            </a:lvl1pPr>
          </a:lstStyle>
          <a:p>
            <a:pPr lvl="0">
              <a:defRPr/>
            </a:pPr>
            <a:r>
              <a:rPr lang="en-GB" sz="3600" b="1" dirty="0">
                <a:solidFill>
                  <a:prstClr val="white"/>
                </a:solidFill>
              </a:rPr>
              <a:t>Effective De-escalation: The Adult is the Intervention</a:t>
            </a:r>
          </a:p>
        </p:txBody>
      </p:sp>
      <p:sp>
        <p:nvSpPr>
          <p:cNvPr id="448" name="TextBox 8">
            <a:extLst>
              <a:ext uri="{FF2B5EF4-FFF2-40B4-BE49-F238E27FC236}">
                <a16:creationId xmlns:a16="http://schemas.microsoft.com/office/drawing/2014/main" id="{926F912E-E940-C81A-ABAE-B141DA403E08}"/>
              </a:ext>
            </a:extLst>
          </p:cNvPr>
          <p:cNvSpPr txBox="1"/>
          <p:nvPr/>
        </p:nvSpPr>
        <p:spPr>
          <a:xfrm>
            <a:off x="177796" y="922297"/>
            <a:ext cx="11836400" cy="8309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2860" rIns="22860">
            <a:spAutoFit/>
          </a:bodyPr>
          <a:lstStyle>
            <a:lvl1pPr algn="l" defTabSz="914400">
              <a:defRPr sz="4900">
                <a:uFillTx/>
                <a:latin typeface="Arial"/>
                <a:ea typeface="Arial"/>
                <a:cs typeface="Arial"/>
                <a:sym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white"/>
                </a:solidFill>
                <a:effectLst/>
                <a:uLnTx/>
                <a:uFillTx/>
                <a:latin typeface="Arial"/>
                <a:cs typeface="Arial"/>
                <a:sym typeface="Arial"/>
              </a:rPr>
              <a:t>"Having all staff practice a consistent, de-escalating approach to behaviours that are conducive to 'Be Safe, Be Respectful and Be Ready to Learn', with shared language.“</a:t>
            </a:r>
            <a:endParaRPr lang="en-GB" sz="2400" i="1" dirty="0">
              <a:solidFill>
                <a:prstClr val="white"/>
              </a:solidFill>
            </a:endParaRPr>
          </a:p>
        </p:txBody>
      </p:sp>
      <p:graphicFrame>
        <p:nvGraphicFramePr>
          <p:cNvPr id="3" name="Table 2">
            <a:extLst>
              <a:ext uri="{FF2B5EF4-FFF2-40B4-BE49-F238E27FC236}">
                <a16:creationId xmlns:a16="http://schemas.microsoft.com/office/drawing/2014/main" id="{5C3158F9-1E4D-BCD4-888D-7443B3502D3B}"/>
              </a:ext>
            </a:extLst>
          </p:cNvPr>
          <p:cNvGraphicFramePr>
            <a:graphicFrameLocks noGrp="1"/>
          </p:cNvGraphicFramePr>
          <p:nvPr>
            <p:extLst>
              <p:ext uri="{D42A27DB-BD31-4B8C-83A1-F6EECF244321}">
                <p14:modId xmlns:p14="http://schemas.microsoft.com/office/powerpoint/2010/main" val="3656099756"/>
              </p:ext>
            </p:extLst>
          </p:nvPr>
        </p:nvGraphicFramePr>
        <p:xfrm>
          <a:off x="2336796" y="1937443"/>
          <a:ext cx="7518400" cy="4211640"/>
        </p:xfrm>
        <a:graphic>
          <a:graphicData uri="http://schemas.openxmlformats.org/drawingml/2006/table">
            <a:tbl>
              <a:tblPr firstRow="1" bandRow="1">
                <a:tableStyleId>{5C22544A-7EE6-4342-B048-85BDC9FD1C3A}</a:tableStyleId>
              </a:tblPr>
              <a:tblGrid>
                <a:gridCol w="3759200">
                  <a:extLst>
                    <a:ext uri="{9D8B030D-6E8A-4147-A177-3AD203B41FA5}">
                      <a16:colId xmlns:a16="http://schemas.microsoft.com/office/drawing/2014/main" val="3690381826"/>
                    </a:ext>
                  </a:extLst>
                </a:gridCol>
                <a:gridCol w="3759200">
                  <a:extLst>
                    <a:ext uri="{9D8B030D-6E8A-4147-A177-3AD203B41FA5}">
                      <a16:colId xmlns:a16="http://schemas.microsoft.com/office/drawing/2014/main" val="3964089553"/>
                    </a:ext>
                  </a:extLst>
                </a:gridCol>
              </a:tblGrid>
              <a:tr h="439148">
                <a:tc>
                  <a:txBody>
                    <a:bodyPr/>
                    <a:lstStyle/>
                    <a:p>
                      <a:r>
                        <a:rPr lang="en-GB" sz="2400" dirty="0"/>
                        <a:t>DO</a:t>
                      </a:r>
                    </a:p>
                  </a:txBody>
                  <a:tcPr/>
                </a:tc>
                <a:tc>
                  <a:txBody>
                    <a:bodyPr/>
                    <a:lstStyle/>
                    <a:p>
                      <a:r>
                        <a:rPr lang="en-GB" sz="2400" dirty="0"/>
                        <a:t>AVOID</a:t>
                      </a:r>
                    </a:p>
                  </a:txBody>
                  <a:tcPr/>
                </a:tc>
                <a:extLst>
                  <a:ext uri="{0D108BD9-81ED-4DB2-BD59-A6C34878D82A}">
                    <a16:rowId xmlns:a16="http://schemas.microsoft.com/office/drawing/2014/main" val="3561656171"/>
                  </a:ext>
                </a:extLst>
              </a:tr>
              <a:tr h="439148">
                <a:tc>
                  <a:txBody>
                    <a:bodyPr/>
                    <a:lstStyle/>
                    <a:p>
                      <a:r>
                        <a:rPr lang="en-GB" sz="2400" dirty="0"/>
                        <a:t>Stay calm</a:t>
                      </a:r>
                    </a:p>
                  </a:txBody>
                  <a:tcPr/>
                </a:tc>
                <a:tc>
                  <a:txBody>
                    <a:bodyPr/>
                    <a:lstStyle/>
                    <a:p>
                      <a:r>
                        <a:rPr lang="en-GB" sz="2400" dirty="0"/>
                        <a:t>Arguing</a:t>
                      </a:r>
                    </a:p>
                  </a:txBody>
                  <a:tcPr/>
                </a:tc>
                <a:extLst>
                  <a:ext uri="{0D108BD9-81ED-4DB2-BD59-A6C34878D82A}">
                    <a16:rowId xmlns:a16="http://schemas.microsoft.com/office/drawing/2014/main" val="801086681"/>
                  </a:ext>
                </a:extLst>
              </a:tr>
              <a:tr h="439148">
                <a:tc>
                  <a:txBody>
                    <a:bodyPr/>
                    <a:lstStyle/>
                    <a:p>
                      <a:r>
                        <a:rPr lang="en-GB" sz="2400" dirty="0"/>
                        <a:t>Use a quiet voice</a:t>
                      </a:r>
                    </a:p>
                  </a:txBody>
                  <a:tcPr/>
                </a:tc>
                <a:tc>
                  <a:txBody>
                    <a:bodyPr/>
                    <a:lstStyle/>
                    <a:p>
                      <a:r>
                        <a:rPr lang="en-GB" sz="2400" dirty="0"/>
                        <a:t>Threats</a:t>
                      </a:r>
                    </a:p>
                  </a:txBody>
                  <a:tcPr/>
                </a:tc>
                <a:extLst>
                  <a:ext uri="{0D108BD9-81ED-4DB2-BD59-A6C34878D82A}">
                    <a16:rowId xmlns:a16="http://schemas.microsoft.com/office/drawing/2014/main" val="312622813"/>
                  </a:ext>
                </a:extLst>
              </a:tr>
              <a:tr h="439148">
                <a:tc>
                  <a:txBody>
                    <a:bodyPr/>
                    <a:lstStyle/>
                    <a:p>
                      <a:r>
                        <a:rPr lang="en-GB" sz="2400" dirty="0"/>
                        <a:t>Use fewer words</a:t>
                      </a:r>
                    </a:p>
                  </a:txBody>
                  <a:tcPr/>
                </a:tc>
                <a:tc>
                  <a:txBody>
                    <a:bodyPr/>
                    <a:lstStyle/>
                    <a:p>
                      <a:r>
                        <a:rPr lang="en-GB" sz="2400" dirty="0"/>
                        <a:t>Repeated demands</a:t>
                      </a:r>
                    </a:p>
                  </a:txBody>
                  <a:tcPr/>
                </a:tc>
                <a:extLst>
                  <a:ext uri="{0D108BD9-81ED-4DB2-BD59-A6C34878D82A}">
                    <a16:rowId xmlns:a16="http://schemas.microsoft.com/office/drawing/2014/main" val="3216713199"/>
                  </a:ext>
                </a:extLst>
              </a:tr>
              <a:tr h="439148">
                <a:tc>
                  <a:txBody>
                    <a:bodyPr/>
                    <a:lstStyle/>
                    <a:p>
                      <a:r>
                        <a:rPr lang="en-GB" sz="2400" dirty="0"/>
                        <a:t>Give processing time</a:t>
                      </a:r>
                    </a:p>
                  </a:txBody>
                  <a:tcPr/>
                </a:tc>
                <a:tc>
                  <a:txBody>
                    <a:bodyPr/>
                    <a:lstStyle/>
                    <a:p>
                      <a:r>
                        <a:rPr lang="en-GB" sz="2400" dirty="0"/>
                        <a:t>Power struggles</a:t>
                      </a:r>
                    </a:p>
                  </a:txBody>
                  <a:tcPr/>
                </a:tc>
                <a:extLst>
                  <a:ext uri="{0D108BD9-81ED-4DB2-BD59-A6C34878D82A}">
                    <a16:rowId xmlns:a16="http://schemas.microsoft.com/office/drawing/2014/main" val="3591271095"/>
                  </a:ext>
                </a:extLst>
              </a:tr>
              <a:tr h="439148">
                <a:tc>
                  <a:txBody>
                    <a:bodyPr/>
                    <a:lstStyle/>
                    <a:p>
                      <a:r>
                        <a:rPr lang="en-GB" sz="2400" dirty="0"/>
                        <a:t>Offer choices</a:t>
                      </a:r>
                    </a:p>
                  </a:txBody>
                  <a:tcPr/>
                </a:tc>
                <a:tc>
                  <a:txBody>
                    <a:bodyPr/>
                    <a:lstStyle/>
                    <a:p>
                      <a:r>
                        <a:rPr lang="en-GB" sz="2400" dirty="0"/>
                        <a:t>Crowding the pupil</a:t>
                      </a:r>
                    </a:p>
                  </a:txBody>
                  <a:tcPr/>
                </a:tc>
                <a:extLst>
                  <a:ext uri="{0D108BD9-81ED-4DB2-BD59-A6C34878D82A}">
                    <a16:rowId xmlns:a16="http://schemas.microsoft.com/office/drawing/2014/main" val="1442638377"/>
                  </a:ext>
                </a:extLst>
              </a:tr>
              <a:tr h="489374">
                <a:tc>
                  <a:txBody>
                    <a:bodyPr/>
                    <a:lstStyle/>
                    <a:p>
                      <a:r>
                        <a:rPr lang="en-GB" sz="2400" dirty="0"/>
                        <a:t>Acknowledge feelings</a:t>
                      </a:r>
                    </a:p>
                  </a:txBody>
                  <a:tcPr/>
                </a:tc>
                <a:tc>
                  <a:txBody>
                    <a:bodyPr/>
                    <a:lstStyle/>
                    <a:p>
                      <a:r>
                        <a:rPr lang="en-GB" sz="2400" dirty="0"/>
                        <a:t>Asking “Why?” during crisis</a:t>
                      </a:r>
                    </a:p>
                  </a:txBody>
                  <a:tcPr/>
                </a:tc>
                <a:extLst>
                  <a:ext uri="{0D108BD9-81ED-4DB2-BD59-A6C34878D82A}">
                    <a16:rowId xmlns:a16="http://schemas.microsoft.com/office/drawing/2014/main" val="1652512580"/>
                  </a:ext>
                </a:extLst>
              </a:tr>
              <a:tr h="521866">
                <a:tc>
                  <a:txBody>
                    <a:bodyPr/>
                    <a:lstStyle/>
                    <a:p>
                      <a:r>
                        <a:rPr lang="en-GB" sz="2400" dirty="0"/>
                        <a:t>Increase personal space</a:t>
                      </a:r>
                    </a:p>
                  </a:txBody>
                  <a:tcPr/>
                </a:tc>
                <a:tc>
                  <a:txBody>
                    <a:bodyPr/>
                    <a:lstStyle/>
                    <a:p>
                      <a:endParaRPr lang="en-GB" sz="2400" dirty="0"/>
                    </a:p>
                  </a:txBody>
                  <a:tcPr/>
                </a:tc>
                <a:extLst>
                  <a:ext uri="{0D108BD9-81ED-4DB2-BD59-A6C34878D82A}">
                    <a16:rowId xmlns:a16="http://schemas.microsoft.com/office/drawing/2014/main" val="3586462436"/>
                  </a:ext>
                </a:extLst>
              </a:tr>
              <a:tr h="439148">
                <a:tc>
                  <a:txBody>
                    <a:bodyPr/>
                    <a:lstStyle/>
                    <a:p>
                      <a:r>
                        <a:rPr lang="en-GB" sz="2400" dirty="0"/>
                        <a:t>Support Regulation</a:t>
                      </a:r>
                    </a:p>
                  </a:txBody>
                  <a:tcPr/>
                </a:tc>
                <a:tc>
                  <a:txBody>
                    <a:bodyPr/>
                    <a:lstStyle/>
                    <a:p>
                      <a:endParaRPr lang="en-GB" sz="2400" dirty="0"/>
                    </a:p>
                  </a:txBody>
                  <a:tcPr/>
                </a:tc>
                <a:extLst>
                  <a:ext uri="{0D108BD9-81ED-4DB2-BD59-A6C34878D82A}">
                    <a16:rowId xmlns:a16="http://schemas.microsoft.com/office/drawing/2014/main" val="3805290293"/>
                  </a:ext>
                </a:extLst>
              </a:tr>
            </a:tbl>
          </a:graphicData>
        </a:graphic>
      </p:graphicFrame>
      <p:sp>
        <p:nvSpPr>
          <p:cNvPr id="4" name="TextBox 3">
            <a:extLst>
              <a:ext uri="{FF2B5EF4-FFF2-40B4-BE49-F238E27FC236}">
                <a16:creationId xmlns:a16="http://schemas.microsoft.com/office/drawing/2014/main" id="{69DC4D7B-AE33-1099-E79A-C93F0678B412}"/>
              </a:ext>
            </a:extLst>
          </p:cNvPr>
          <p:cNvSpPr txBox="1"/>
          <p:nvPr/>
        </p:nvSpPr>
        <p:spPr>
          <a:xfrm>
            <a:off x="71120" y="6289040"/>
            <a:ext cx="11943076" cy="369332"/>
          </a:xfrm>
          <a:prstGeom prst="rect">
            <a:avLst/>
          </a:prstGeom>
          <a:noFill/>
        </p:spPr>
        <p:txBody>
          <a:bodyPr wrap="square" rtlCol="0">
            <a:spAutoFit/>
          </a:bodyPr>
          <a:lstStyle/>
          <a:p>
            <a:pPr algn="ctr"/>
            <a:r>
              <a:rPr lang="en-GB" b="1" i="1" dirty="0">
                <a:solidFill>
                  <a:schemeClr val="bg1"/>
                </a:solidFill>
              </a:rPr>
              <a:t>Connection before correction. Regulation before reasoning. The earlier we respond, the less likely behaviour will escalate.</a:t>
            </a:r>
          </a:p>
        </p:txBody>
      </p:sp>
    </p:spTree>
    <p:extLst>
      <p:ext uri="{BB962C8B-B14F-4D97-AF65-F5344CB8AC3E}">
        <p14:creationId xmlns:p14="http://schemas.microsoft.com/office/powerpoint/2010/main" val="3316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5F59F-D625-2D2D-48F1-6B600E3E325A}"/>
            </a:ext>
          </a:extLst>
        </p:cNvPr>
        <p:cNvGrpSpPr/>
        <p:nvPr/>
      </p:nvGrpSpPr>
      <p:grpSpPr>
        <a:xfrm>
          <a:off x="0" y="0"/>
          <a:ext cx="0" cy="0"/>
          <a:chOff x="0" y="0"/>
          <a:chExt cx="0" cy="0"/>
        </a:xfrm>
      </p:grpSpPr>
      <p:pic>
        <p:nvPicPr>
          <p:cNvPr id="444" name="Picture 56" descr="Picture 56">
            <a:extLst>
              <a:ext uri="{FF2B5EF4-FFF2-40B4-BE49-F238E27FC236}">
                <a16:creationId xmlns:a16="http://schemas.microsoft.com/office/drawing/2014/main" id="{82ACB435-D0B9-D7DA-DD9A-2D1D01B9289E}"/>
              </a:ext>
            </a:extLst>
          </p:cNvPr>
          <p:cNvPicPr>
            <a:picLocks noChangeAspect="1"/>
          </p:cNvPicPr>
          <p:nvPr/>
        </p:nvPicPr>
        <p:blipFill>
          <a:blip r:embed="rId3"/>
          <a:srcRect l="5832" t="1968" r="5048" b="1967"/>
          <a:stretch>
            <a:fillRect/>
          </a:stretch>
        </p:blipFill>
        <p:spPr>
          <a:xfrm>
            <a:off x="-1" y="1"/>
            <a:ext cx="12192000" cy="6858001"/>
          </a:xfrm>
          <a:prstGeom prst="rect">
            <a:avLst/>
          </a:prstGeom>
          <a:ln w="12700">
            <a:miter lim="400000"/>
          </a:ln>
        </p:spPr>
      </p:pic>
      <p:pic>
        <p:nvPicPr>
          <p:cNvPr id="445" name="Image" descr="Image">
            <a:extLst>
              <a:ext uri="{FF2B5EF4-FFF2-40B4-BE49-F238E27FC236}">
                <a16:creationId xmlns:a16="http://schemas.microsoft.com/office/drawing/2014/main" id="{747E2BA0-5CE1-84E0-E7C4-03281499150C}"/>
              </a:ext>
            </a:extLst>
          </p:cNvPr>
          <p:cNvPicPr>
            <a:picLocks noChangeAspect="1"/>
          </p:cNvPicPr>
          <p:nvPr/>
        </p:nvPicPr>
        <p:blipFill>
          <a:blip r:embed="rId4"/>
          <a:stretch>
            <a:fillRect/>
          </a:stretch>
        </p:blipFill>
        <p:spPr>
          <a:xfrm>
            <a:off x="-1807" y="4814315"/>
            <a:ext cx="2628901" cy="2057401"/>
          </a:xfrm>
          <a:prstGeom prst="rect">
            <a:avLst/>
          </a:prstGeom>
          <a:ln w="12700">
            <a:miter lim="400000"/>
          </a:ln>
        </p:spPr>
      </p:pic>
      <p:sp>
        <p:nvSpPr>
          <p:cNvPr id="446" name="Rectangle 41">
            <a:extLst>
              <a:ext uri="{FF2B5EF4-FFF2-40B4-BE49-F238E27FC236}">
                <a16:creationId xmlns:a16="http://schemas.microsoft.com/office/drawing/2014/main" id="{EA2BCF5A-0256-8F2C-67D5-B09ED7248F55}"/>
              </a:ext>
            </a:extLst>
          </p:cNvPr>
          <p:cNvSpPr/>
          <p:nvPr/>
        </p:nvSpPr>
        <p:spPr>
          <a:xfrm>
            <a:off x="-22322" y="13715"/>
            <a:ext cx="12236635" cy="6858001"/>
          </a:xfrm>
          <a:prstGeom prst="rect">
            <a:avLst/>
          </a:prstGeom>
          <a:solidFill>
            <a:srgbClr val="004A99">
              <a:alpha val="92000"/>
            </a:srgbClr>
          </a:solidFill>
          <a:ln w="12700">
            <a:miter lim="400000"/>
          </a:ln>
        </p:spPr>
        <p:txBody>
          <a:bodyPr t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a:uFillTx/>
                <a:latin typeface="Calibri"/>
                <a:ea typeface="Calibri"/>
                <a:cs typeface="Calibri"/>
                <a:sym typeface="Calibri"/>
              </a:defRPr>
            </a:pPr>
            <a:endParaRPr kumimoji="0" lang="en-GB" sz="800" b="0" i="0" u="none" strike="noStrike" kern="1200" cap="none" spc="0" normalizeH="0" baseline="0" noProof="0" dirty="0">
              <a:ln>
                <a:noFill/>
              </a:ln>
              <a:solidFill>
                <a:prstClr val="white"/>
              </a:solidFill>
              <a:effectLst/>
              <a:uLnTx/>
              <a:uFillTx/>
              <a:latin typeface="Calibri"/>
              <a:ea typeface="Calibri"/>
              <a:cs typeface="Calibri"/>
              <a:sym typeface="Calibri"/>
            </a:endParaRPr>
          </a:p>
        </p:txBody>
      </p:sp>
      <p:sp>
        <p:nvSpPr>
          <p:cNvPr id="447" name="TextBox 51">
            <a:extLst>
              <a:ext uri="{FF2B5EF4-FFF2-40B4-BE49-F238E27FC236}">
                <a16:creationId xmlns:a16="http://schemas.microsoft.com/office/drawing/2014/main" id="{809BD10A-2D54-8DAF-498C-1F7212FF6667}"/>
              </a:ext>
            </a:extLst>
          </p:cNvPr>
          <p:cNvSpPr txBox="1"/>
          <p:nvPr/>
        </p:nvSpPr>
        <p:spPr>
          <a:xfrm>
            <a:off x="330991" y="184150"/>
            <a:ext cx="11530012" cy="43088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spAutoFit/>
          </a:bodyPr>
          <a:lstStyle>
            <a:lvl1pPr algn="l">
              <a:defRPr sz="10900">
                <a:uFillTx/>
                <a:latin typeface="Arial"/>
                <a:ea typeface="Arial"/>
                <a:cs typeface="Arial"/>
                <a:sym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b="1" dirty="0">
                <a:solidFill>
                  <a:prstClr val="white"/>
                </a:solidFill>
              </a:rPr>
              <a:t>Respond Safely and Effectively: Positive Behaviour Strategies</a:t>
            </a:r>
            <a:endParaRPr kumimoji="0" lang="en-GB" sz="2800" b="1" i="0" u="none" strike="noStrike" kern="1200" cap="none" spc="0" normalizeH="0" baseline="0" noProof="0" dirty="0">
              <a:ln>
                <a:noFill/>
              </a:ln>
              <a:solidFill>
                <a:prstClr val="white"/>
              </a:solidFill>
              <a:effectLst/>
              <a:uLnTx/>
              <a:uFillTx/>
              <a:latin typeface="Arial"/>
              <a:cs typeface="Arial"/>
              <a:sym typeface="Arial"/>
            </a:endParaRPr>
          </a:p>
        </p:txBody>
      </p:sp>
      <p:sp>
        <p:nvSpPr>
          <p:cNvPr id="448" name="TextBox 8">
            <a:extLst>
              <a:ext uri="{FF2B5EF4-FFF2-40B4-BE49-F238E27FC236}">
                <a16:creationId xmlns:a16="http://schemas.microsoft.com/office/drawing/2014/main" id="{2B7DDA43-F462-17F5-BB85-FC66A89EF9DE}"/>
              </a:ext>
            </a:extLst>
          </p:cNvPr>
          <p:cNvSpPr txBox="1"/>
          <p:nvPr/>
        </p:nvSpPr>
        <p:spPr>
          <a:xfrm>
            <a:off x="177796" y="2222233"/>
            <a:ext cx="11836400" cy="46166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2860" rIns="22860">
            <a:spAutoFit/>
          </a:bodyPr>
          <a:lstStyle>
            <a:lvl1pPr algn="l" defTabSz="914400">
              <a:defRPr sz="4900">
                <a:uFillTx/>
                <a:latin typeface="Arial"/>
                <a:ea typeface="Arial"/>
                <a:cs typeface="Arial"/>
                <a:sym typeface="Aria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1" u="none" strike="noStrike" kern="1200" cap="none" spc="0" normalizeH="0" baseline="0" noProof="0" dirty="0">
              <a:ln>
                <a:noFill/>
              </a:ln>
              <a:solidFill>
                <a:prstClr val="white"/>
              </a:solidFill>
              <a:effectLst/>
              <a:uLnTx/>
              <a:uFillTx/>
              <a:latin typeface="Arial"/>
              <a:cs typeface="Arial"/>
              <a:sym typeface="Arial"/>
            </a:endParaRPr>
          </a:p>
        </p:txBody>
      </p:sp>
      <p:sp>
        <p:nvSpPr>
          <p:cNvPr id="2" name="TextBox 1">
            <a:extLst>
              <a:ext uri="{FF2B5EF4-FFF2-40B4-BE49-F238E27FC236}">
                <a16:creationId xmlns:a16="http://schemas.microsoft.com/office/drawing/2014/main" id="{5E614D8F-2B31-9078-6337-B1FD7A631A81}"/>
              </a:ext>
            </a:extLst>
          </p:cNvPr>
          <p:cNvSpPr txBox="1"/>
          <p:nvPr/>
        </p:nvSpPr>
        <p:spPr>
          <a:xfrm>
            <a:off x="330989" y="785472"/>
            <a:ext cx="11530012" cy="2246769"/>
          </a:xfrm>
          <a:prstGeom prst="rect">
            <a:avLst/>
          </a:prstGeom>
          <a:noFill/>
        </p:spPr>
        <p:txBody>
          <a:bodyPr wrap="square" rtlCol="0">
            <a:spAutoFit/>
          </a:bodyPr>
          <a:lstStyle/>
          <a:p>
            <a:pPr algn="ctr"/>
            <a:r>
              <a:rPr lang="en-GB" sz="2800" i="1" dirty="0">
                <a:solidFill>
                  <a:schemeClr val="bg1"/>
                </a:solidFill>
              </a:rPr>
              <a:t>Understanding the needs of every learner is at the heart of everything we do. Nurturing, respectful relationships form the foundation of positive behaviour. Positive praise and rewards are more effective than consequences in motivating pupils.  </a:t>
            </a:r>
          </a:p>
          <a:p>
            <a:pPr algn="ctr"/>
            <a:endParaRPr lang="en-GB" sz="2800" i="1" dirty="0">
              <a:solidFill>
                <a:schemeClr val="bg1"/>
              </a:solidFill>
            </a:endParaRPr>
          </a:p>
        </p:txBody>
      </p:sp>
      <p:pic>
        <p:nvPicPr>
          <p:cNvPr id="6" name="Picture 5">
            <a:extLst>
              <a:ext uri="{FF2B5EF4-FFF2-40B4-BE49-F238E27FC236}">
                <a16:creationId xmlns:a16="http://schemas.microsoft.com/office/drawing/2014/main" id="{2BC4502D-8727-AB52-E1C0-EE27132216EB}"/>
              </a:ext>
            </a:extLst>
          </p:cNvPr>
          <p:cNvPicPr>
            <a:picLocks noChangeAspect="1"/>
          </p:cNvPicPr>
          <p:nvPr/>
        </p:nvPicPr>
        <p:blipFill>
          <a:blip r:embed="rId5"/>
          <a:stretch>
            <a:fillRect/>
          </a:stretch>
        </p:blipFill>
        <p:spPr>
          <a:xfrm>
            <a:off x="2647609" y="2618303"/>
            <a:ext cx="7263358" cy="4042267"/>
          </a:xfrm>
          <a:prstGeom prst="rect">
            <a:avLst/>
          </a:prstGeom>
        </p:spPr>
      </p:pic>
    </p:spTree>
    <p:extLst>
      <p:ext uri="{BB962C8B-B14F-4D97-AF65-F5344CB8AC3E}">
        <p14:creationId xmlns:p14="http://schemas.microsoft.com/office/powerpoint/2010/main" val="1360505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636E5-F9F2-CCC7-2D7E-7D614A548AD5}"/>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CD2ACF3D-07BD-9ED6-618A-AA136C26C2D1}"/>
              </a:ext>
            </a:extLst>
          </p:cNvPr>
          <p:cNvSpPr/>
          <p:nvPr/>
        </p:nvSpPr>
        <p:spPr>
          <a:xfrm>
            <a:off x="8418379" y="513347"/>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7A0FC81-48FE-3A04-1170-407B4226774B}"/>
              </a:ext>
            </a:extLst>
          </p:cNvPr>
          <p:cNvSpPr/>
          <p:nvPr/>
        </p:nvSpPr>
        <p:spPr>
          <a:xfrm>
            <a:off x="204491" y="908375"/>
            <a:ext cx="7918266" cy="5654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P</a:t>
            </a:r>
            <a:endParaRPr lang="en-US"/>
          </a:p>
        </p:txBody>
      </p:sp>
      <p:sp>
        <p:nvSpPr>
          <p:cNvPr id="2" name="Right Triangle 1">
            <a:extLst>
              <a:ext uri="{FF2B5EF4-FFF2-40B4-BE49-F238E27FC236}">
                <a16:creationId xmlns:a16="http://schemas.microsoft.com/office/drawing/2014/main" id="{55FFECD8-5309-1420-9251-F86E892EAD02}"/>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0EF701F4-87E7-2BFA-7101-8C2FD117B85F}"/>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3A3B187E-1421-D43D-9180-8277EFC8C351}"/>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A44CDB4-C3B2-ECE7-48AC-5EDDA23AA815}"/>
              </a:ext>
            </a:extLst>
          </p:cNvPr>
          <p:cNvSpPr/>
          <p:nvPr/>
        </p:nvSpPr>
        <p:spPr>
          <a:xfrm>
            <a:off x="488802" y="1661310"/>
            <a:ext cx="7918266"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GB" sz="2400">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1D13825C-56EC-7155-4C06-7B8EC5EAC525}"/>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itting at a table using a computer&#10;&#10;Description automatically generated">
            <a:extLst>
              <a:ext uri="{FF2B5EF4-FFF2-40B4-BE49-F238E27FC236}">
                <a16:creationId xmlns:a16="http://schemas.microsoft.com/office/drawing/2014/main" id="{35F29B6C-1244-A434-665F-78AB3AFAEAE4}"/>
              </a:ext>
            </a:extLst>
          </p:cNvPr>
          <p:cNvPicPr>
            <a:picLocks noChangeAspect="1"/>
          </p:cNvPicPr>
          <p:nvPr/>
        </p:nvPicPr>
        <p:blipFill>
          <a:blip r:embed="rId3"/>
          <a:stretch>
            <a:fillRect/>
          </a:stretch>
        </p:blipFill>
        <p:spPr>
          <a:xfrm>
            <a:off x="8924852" y="4543625"/>
            <a:ext cx="2960181" cy="1974571"/>
          </a:xfrm>
          <a:prstGeom prst="rect">
            <a:avLst/>
          </a:prstGeom>
        </p:spPr>
      </p:pic>
      <p:pic>
        <p:nvPicPr>
          <p:cNvPr id="7" name="Picture 6" descr="A person standing in front of a table&#10;&#10;Description automatically generated">
            <a:extLst>
              <a:ext uri="{FF2B5EF4-FFF2-40B4-BE49-F238E27FC236}">
                <a16:creationId xmlns:a16="http://schemas.microsoft.com/office/drawing/2014/main" id="{CF5986C1-0D82-F95C-945A-F46D7F04564F}"/>
              </a:ext>
            </a:extLst>
          </p:cNvPr>
          <p:cNvPicPr>
            <a:picLocks noChangeAspect="1"/>
          </p:cNvPicPr>
          <p:nvPr/>
        </p:nvPicPr>
        <p:blipFill>
          <a:blip r:embed="rId4"/>
          <a:stretch>
            <a:fillRect/>
          </a:stretch>
        </p:blipFill>
        <p:spPr>
          <a:xfrm>
            <a:off x="8936197" y="2487919"/>
            <a:ext cx="2960181" cy="1974572"/>
          </a:xfrm>
          <a:prstGeom prst="rect">
            <a:avLst/>
          </a:prstGeom>
        </p:spPr>
      </p:pic>
      <p:pic>
        <p:nvPicPr>
          <p:cNvPr id="6" name="Picture 5" descr="A picture containing person, sitting, indoor, chair&#10;&#10;Description automatically generated">
            <a:extLst>
              <a:ext uri="{FF2B5EF4-FFF2-40B4-BE49-F238E27FC236}">
                <a16:creationId xmlns:a16="http://schemas.microsoft.com/office/drawing/2014/main" id="{F8305FCC-C74D-D35F-274A-271A9EC5AAE7}"/>
              </a:ext>
            </a:extLst>
          </p:cNvPr>
          <p:cNvPicPr>
            <a:picLocks noChangeAspect="1"/>
          </p:cNvPicPr>
          <p:nvPr/>
        </p:nvPicPr>
        <p:blipFill>
          <a:blip r:embed="rId5"/>
          <a:stretch>
            <a:fillRect/>
          </a:stretch>
        </p:blipFill>
        <p:spPr>
          <a:xfrm>
            <a:off x="8936197" y="426203"/>
            <a:ext cx="2960181" cy="1974572"/>
          </a:xfrm>
          <a:prstGeom prst="rect">
            <a:avLst/>
          </a:prstGeom>
        </p:spPr>
      </p:pic>
      <p:sp>
        <p:nvSpPr>
          <p:cNvPr id="3" name="TextBox 51">
            <a:extLst>
              <a:ext uri="{FF2B5EF4-FFF2-40B4-BE49-F238E27FC236}">
                <a16:creationId xmlns:a16="http://schemas.microsoft.com/office/drawing/2014/main" id="{E6580FBB-816C-E947-3402-B37C6D42875C}"/>
              </a:ext>
            </a:extLst>
          </p:cNvPr>
          <p:cNvSpPr txBox="1"/>
          <p:nvPr/>
        </p:nvSpPr>
        <p:spPr>
          <a:xfrm>
            <a:off x="392328" y="-108416"/>
            <a:ext cx="9728528" cy="8386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l">
              <a:defRPr sz="10900">
                <a:uFillTx/>
                <a:latin typeface="Arial"/>
                <a:ea typeface="Arial"/>
                <a:cs typeface="Arial"/>
                <a:sym typeface="Arial"/>
              </a:defRPr>
            </a:lvl1pPr>
          </a:lstStyle>
          <a:p>
            <a:r>
              <a:rPr lang="en-GB" sz="5450" dirty="0">
                <a:solidFill>
                  <a:schemeClr val="bg1"/>
                </a:solidFill>
              </a:rPr>
              <a:t>Key Takeaways</a:t>
            </a:r>
            <a:endParaRPr sz="5450" dirty="0">
              <a:solidFill>
                <a:schemeClr val="bg1"/>
              </a:solidFill>
            </a:endParaRPr>
          </a:p>
        </p:txBody>
      </p:sp>
      <p:sp>
        <p:nvSpPr>
          <p:cNvPr id="8" name="TextBox 8">
            <a:extLst>
              <a:ext uri="{FF2B5EF4-FFF2-40B4-BE49-F238E27FC236}">
                <a16:creationId xmlns:a16="http://schemas.microsoft.com/office/drawing/2014/main" id="{7C134FE1-A049-E2F0-863E-E342A41504ED}"/>
              </a:ext>
            </a:extLst>
          </p:cNvPr>
          <p:cNvSpPr txBox="1"/>
          <p:nvPr/>
        </p:nvSpPr>
        <p:spPr>
          <a:xfrm>
            <a:off x="392328" y="1072286"/>
            <a:ext cx="7478684" cy="426751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2860" rIns="22860">
            <a:spAutoFit/>
          </a:bodyPr>
          <a:lstStyle>
            <a:lvl1pPr algn="l" defTabSz="914400">
              <a:defRPr sz="4900">
                <a:uFillTx/>
                <a:latin typeface="Arial"/>
                <a:ea typeface="Arial"/>
                <a:cs typeface="Arial"/>
                <a:sym typeface="Arial"/>
              </a:defRPr>
            </a:lvl1pPr>
          </a:lstStyle>
          <a:p>
            <a:pPr marL="457200" indent="-457200">
              <a:lnSpc>
                <a:spcPct val="200000"/>
              </a:lnSpc>
              <a:buFont typeface="Wingdings" panose="05000000000000000000" pitchFamily="2" charset="2"/>
              <a:buChar char="ü"/>
            </a:pPr>
            <a:r>
              <a:rPr lang="en-GB" sz="2800" dirty="0"/>
              <a:t>Behaviour is communication.</a:t>
            </a:r>
          </a:p>
          <a:p>
            <a:pPr marL="457200" indent="-457200">
              <a:lnSpc>
                <a:spcPct val="200000"/>
              </a:lnSpc>
              <a:buFont typeface="Wingdings" panose="05000000000000000000" pitchFamily="2" charset="2"/>
              <a:buChar char="ü"/>
            </a:pPr>
            <a:r>
              <a:rPr lang="en-GB" sz="2800" dirty="0"/>
              <a:t>Connection comes before correction.</a:t>
            </a:r>
          </a:p>
          <a:p>
            <a:pPr marL="457200" indent="-457200">
              <a:lnSpc>
                <a:spcPct val="200000"/>
              </a:lnSpc>
              <a:buFont typeface="Wingdings" panose="05000000000000000000" pitchFamily="2" charset="2"/>
              <a:buChar char="ü"/>
            </a:pPr>
            <a:r>
              <a:rPr lang="en-GB" sz="2800" dirty="0"/>
              <a:t>Regulation comes before reasoning.</a:t>
            </a:r>
          </a:p>
          <a:p>
            <a:pPr marL="457200" indent="-457200">
              <a:lnSpc>
                <a:spcPct val="200000"/>
              </a:lnSpc>
              <a:buFont typeface="Wingdings" panose="05000000000000000000" pitchFamily="2" charset="2"/>
              <a:buChar char="ü"/>
            </a:pPr>
            <a:r>
              <a:rPr lang="en-GB" sz="2800" dirty="0"/>
              <a:t>De-escalation is everyone's responsibility.</a:t>
            </a:r>
          </a:p>
          <a:p>
            <a:pPr marL="457200" indent="-457200">
              <a:lnSpc>
                <a:spcPct val="200000"/>
              </a:lnSpc>
              <a:buFont typeface="Wingdings" panose="05000000000000000000" pitchFamily="2" charset="2"/>
              <a:buChar char="ü"/>
            </a:pPr>
            <a:r>
              <a:rPr lang="en-GB" sz="2800" dirty="0"/>
              <a:t>Restrictive intervention is a last resort.</a:t>
            </a:r>
            <a:endParaRPr sz="2800" dirty="0"/>
          </a:p>
        </p:txBody>
      </p:sp>
    </p:spTree>
    <p:extLst>
      <p:ext uri="{BB962C8B-B14F-4D97-AF65-F5344CB8AC3E}">
        <p14:creationId xmlns:p14="http://schemas.microsoft.com/office/powerpoint/2010/main" val="2511467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D791-1AEF-C3D3-605B-AE331224C232}"/>
            </a:ext>
          </a:extLst>
        </p:cNvPr>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0E50B276-AD7E-DB6D-741A-C8461FBDEFC1}"/>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3E6F495F-15A4-B4BF-FAAB-D6BD709D4D52}"/>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189B2CED-BA0B-BB45-0533-103897C6CA45}"/>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B4EFA744-9529-B8A7-BECD-7CD7F853E811}"/>
              </a:ext>
            </a:extLst>
          </p:cNvPr>
          <p:cNvSpPr/>
          <p:nvPr/>
        </p:nvSpPr>
        <p:spPr>
          <a:xfrm flipH="1">
            <a:off x="6118315" y="1574346"/>
            <a:ext cx="69407" cy="3709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FFEA53B-E4E6-D9B4-5985-F4454CE9815D}"/>
              </a:ext>
            </a:extLst>
          </p:cNvPr>
          <p:cNvPicPr>
            <a:picLocks noChangeAspect="1"/>
          </p:cNvPicPr>
          <p:nvPr/>
        </p:nvPicPr>
        <p:blipFill>
          <a:blip r:embed="rId5"/>
          <a:stretch>
            <a:fillRect/>
          </a:stretch>
        </p:blipFill>
        <p:spPr>
          <a:xfrm>
            <a:off x="635998" y="1019689"/>
            <a:ext cx="4846320" cy="4846320"/>
          </a:xfrm>
          <a:prstGeom prst="rect">
            <a:avLst/>
          </a:prstGeom>
        </p:spPr>
      </p:pic>
      <p:pic>
        <p:nvPicPr>
          <p:cNvPr id="8" name="Picture 7">
            <a:extLst>
              <a:ext uri="{FF2B5EF4-FFF2-40B4-BE49-F238E27FC236}">
                <a16:creationId xmlns:a16="http://schemas.microsoft.com/office/drawing/2014/main" id="{F18750EA-CF1B-419D-BE79-875E7E3DD355}"/>
              </a:ext>
            </a:extLst>
          </p:cNvPr>
          <p:cNvPicPr>
            <a:picLocks noChangeAspect="1"/>
          </p:cNvPicPr>
          <p:nvPr/>
        </p:nvPicPr>
        <p:blipFill>
          <a:blip r:embed="rId6"/>
          <a:stretch>
            <a:fillRect/>
          </a:stretch>
        </p:blipFill>
        <p:spPr>
          <a:xfrm>
            <a:off x="6898861" y="1019689"/>
            <a:ext cx="4846320" cy="4846320"/>
          </a:xfrm>
          <a:prstGeom prst="rect">
            <a:avLst/>
          </a:prstGeom>
        </p:spPr>
      </p:pic>
    </p:spTree>
    <p:extLst>
      <p:ext uri="{BB962C8B-B14F-4D97-AF65-F5344CB8AC3E}">
        <p14:creationId xmlns:p14="http://schemas.microsoft.com/office/powerpoint/2010/main" val="2885226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D791-1AEF-C3D3-605B-AE331224C232}"/>
            </a:ext>
          </a:extLst>
        </p:cNvPr>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0E50B276-AD7E-DB6D-741A-C8461FBDEFC1}"/>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3E6F495F-15A4-B4BF-FAAB-D6BD709D4D52}"/>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189B2CED-BA0B-BB45-0533-103897C6CA45}"/>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TextBox 51">
            <a:extLst>
              <a:ext uri="{FF2B5EF4-FFF2-40B4-BE49-F238E27FC236}">
                <a16:creationId xmlns:a16="http://schemas.microsoft.com/office/drawing/2014/main" id="{C2EFA4B1-3749-248D-0C58-70523D2732B8}"/>
              </a:ext>
            </a:extLst>
          </p:cNvPr>
          <p:cNvSpPr txBox="1"/>
          <p:nvPr/>
        </p:nvSpPr>
        <p:spPr>
          <a:xfrm>
            <a:off x="670079" y="5299807"/>
            <a:ext cx="3913634" cy="73866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Ostrich Sans Medium"/>
                <a:ea typeface="+mn-ea"/>
                <a:cs typeface="Apple Symbols"/>
              </a:rPr>
              <a:t>Executive Advisor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Ostrich Sans Medium"/>
                <a:ea typeface="+mn-ea"/>
                <a:cs typeface="Apple Symbols"/>
              </a:rPr>
              <a:t>Safeguarding and </a:t>
            </a:r>
            <a:r>
              <a:rPr kumimoji="0" lang="en-US" sz="2400" b="0" i="0" u="none" strike="noStrike" kern="1200" cap="none" spc="0" normalizeH="0" baseline="0" noProof="0" dirty="0" err="1">
                <a:ln>
                  <a:noFill/>
                </a:ln>
                <a:solidFill>
                  <a:prstClr val="white"/>
                </a:solidFill>
                <a:effectLst/>
                <a:uLnTx/>
                <a:uFillTx/>
                <a:latin typeface="Ostrich Sans Medium"/>
                <a:ea typeface="+mn-ea"/>
                <a:cs typeface="Apple Symbols"/>
              </a:rPr>
              <a:t>Behaviour</a:t>
            </a:r>
            <a:endParaRPr kumimoji="0" lang="en-US" sz="2400" b="0" i="0" u="none" strike="noStrike" kern="1200" cap="none" spc="0" normalizeH="0" baseline="0" noProof="0" dirty="0">
              <a:ln>
                <a:noFill/>
              </a:ln>
              <a:solidFill>
                <a:prstClr val="white"/>
              </a:solidFill>
              <a:effectLst/>
              <a:uLnTx/>
              <a:uFillTx/>
              <a:latin typeface="Ostrich Sans Medium"/>
              <a:ea typeface="+mn-ea"/>
              <a:cs typeface="Apple Symbols"/>
            </a:endParaRPr>
          </a:p>
        </p:txBody>
      </p:sp>
      <p:sp>
        <p:nvSpPr>
          <p:cNvPr id="56" name="Rectangle 55">
            <a:extLst>
              <a:ext uri="{FF2B5EF4-FFF2-40B4-BE49-F238E27FC236}">
                <a16:creationId xmlns:a16="http://schemas.microsoft.com/office/drawing/2014/main" id="{B4EFA744-9529-B8A7-BECD-7CD7F853E811}"/>
              </a:ext>
            </a:extLst>
          </p:cNvPr>
          <p:cNvSpPr/>
          <p:nvPr/>
        </p:nvSpPr>
        <p:spPr>
          <a:xfrm flipH="1">
            <a:off x="5014335" y="1590499"/>
            <a:ext cx="69407" cy="3709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044CBC0E-5CBE-37BA-6AC7-DA99E93DF300}"/>
              </a:ext>
            </a:extLst>
          </p:cNvPr>
          <p:cNvPicPr>
            <a:picLocks noChangeAspect="1"/>
          </p:cNvPicPr>
          <p:nvPr/>
        </p:nvPicPr>
        <p:blipFill>
          <a:blip r:embed="rId5"/>
          <a:stretch>
            <a:fillRect/>
          </a:stretch>
        </p:blipFill>
        <p:spPr>
          <a:xfrm>
            <a:off x="911057" y="1713161"/>
            <a:ext cx="3431678" cy="3431678"/>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3" name="Rectangle 2">
            <a:extLst>
              <a:ext uri="{FF2B5EF4-FFF2-40B4-BE49-F238E27FC236}">
                <a16:creationId xmlns:a16="http://schemas.microsoft.com/office/drawing/2014/main" id="{14DE6981-0354-0ED4-A25C-73C204F568D2}"/>
              </a:ext>
            </a:extLst>
          </p:cNvPr>
          <p:cNvSpPr/>
          <p:nvPr/>
        </p:nvSpPr>
        <p:spPr>
          <a:xfrm>
            <a:off x="5509272" y="1878738"/>
            <a:ext cx="6257197" cy="3100524"/>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rPr>
              <a:t>Contact 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rPr>
              <a:t>Katie.cash@newbridgegroup.org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2060"/>
                </a:solidFill>
                <a:effectLst/>
                <a:uLnTx/>
                <a:uFillTx/>
                <a:latin typeface="Calibri" panose="020F0502020204030204"/>
                <a:ea typeface="+mn-ea"/>
                <a:cs typeface="+mn-cs"/>
              </a:rPr>
              <a:t>07384460099</a:t>
            </a:r>
          </a:p>
        </p:txBody>
      </p:sp>
    </p:spTree>
    <p:extLst>
      <p:ext uri="{BB962C8B-B14F-4D97-AF65-F5344CB8AC3E}">
        <p14:creationId xmlns:p14="http://schemas.microsoft.com/office/powerpoint/2010/main" val="41432995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c1a307e-3c72-4e03-b972-5144cc66f010">
      <Terms xmlns="http://schemas.microsoft.com/office/infopath/2007/PartnerControls"/>
    </lcf76f155ced4ddcb4097134ff3c332f>
    <SharedWithUsers xmlns="a69ff1cd-1377-49b9-86e4-f59001a29738">
      <UserInfo>
        <DisplayName>Clare John</DisplayName>
        <AccountId>645</AccountId>
        <AccountType/>
      </UserInfo>
      <UserInfo>
        <DisplayName>Culain Wood</DisplayName>
        <AccountId>369</AccountId>
        <AccountType/>
      </UserInfo>
      <UserInfo>
        <DisplayName>Everyone Learning</DisplayName>
        <AccountId>20</AccountId>
        <AccountType/>
      </UserInfo>
    </SharedWithUsers>
    <TaxCatchAll xmlns="a69ff1cd-1377-49b9-86e4-f59001a2973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037DDF344365648B7CE05860589FA26" ma:contentTypeVersion="19" ma:contentTypeDescription="Create a new document." ma:contentTypeScope="" ma:versionID="8498121bd21832b74caa1a1351ac9157">
  <xsd:schema xmlns:xsd="http://www.w3.org/2001/XMLSchema" xmlns:xs="http://www.w3.org/2001/XMLSchema" xmlns:p="http://schemas.microsoft.com/office/2006/metadata/properties" xmlns:ns2="fc1a307e-3c72-4e03-b972-5144cc66f010" xmlns:ns3="a69ff1cd-1377-49b9-86e4-f59001a29738" targetNamespace="http://schemas.microsoft.com/office/2006/metadata/properties" ma:root="true" ma:fieldsID="ae7d8a188e2bf0ad156e65c1fa614829" ns2:_="" ns3:_="">
    <xsd:import namespace="fc1a307e-3c72-4e03-b972-5144cc66f010"/>
    <xsd:import namespace="a69ff1cd-1377-49b9-86e4-f59001a297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1a307e-3c72-4e03-b972-5144cc66f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81e566e-2bb6-45a2-b048-a5d3c2a2244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9ff1cd-1377-49b9-86e4-f59001a2973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db3c4a2-cdc6-490d-9b58-85379295bfab}" ma:internalName="TaxCatchAll" ma:showField="CatchAllData" ma:web="a69ff1cd-1377-49b9-86e4-f59001a297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C89FCC-CD36-40FA-8F19-33FA95210FD4}">
  <ds:schemaRefs>
    <ds:schemaRef ds:uri="a69ff1cd-1377-49b9-86e4-f59001a29738"/>
    <ds:schemaRef ds:uri="fc1a307e-3c72-4e03-b972-5144cc66f0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B8FA66C-A8C8-475B-A3E4-D665AE805E30}">
  <ds:schemaRefs>
    <ds:schemaRef ds:uri="a69ff1cd-1377-49b9-86e4-f59001a29738"/>
    <ds:schemaRef ds:uri="fc1a307e-3c72-4e03-b972-5144cc66f0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E670A95-6D62-423B-9E7E-911013782F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Slice</Template>
  <TotalTime>148</TotalTime>
  <Words>2215</Words>
  <Application>Microsoft Office PowerPoint</Application>
  <PresentationFormat>Widescreen</PresentationFormat>
  <Paragraphs>337</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Apple Symbols</vt:lpstr>
      <vt:lpstr>Arial</vt:lpstr>
      <vt:lpstr>Calibri</vt:lpstr>
      <vt:lpstr>Calibri Light</vt:lpstr>
      <vt:lpstr>Courier New</vt:lpstr>
      <vt:lpstr>Ostrich Sans Medium</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Long, Emily</dc:creator>
  <cp:lastModifiedBy>Kate Cash</cp:lastModifiedBy>
  <cp:revision>3</cp:revision>
  <cp:lastPrinted>2021-08-31T21:05:15Z</cp:lastPrinted>
  <dcterms:created xsi:type="dcterms:W3CDTF">2020-08-28T06:33:41Z</dcterms:created>
  <dcterms:modified xsi:type="dcterms:W3CDTF">2026-08-31T22:03:05Z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0x010100A037DDF344365648B7CE05860589FA26</vt:lpwstr>
  </property>
</Properties>
</file>