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60" r:id="rId6"/>
  </p:sldMasterIdLst>
  <p:notesMasterIdLst>
    <p:notesMasterId r:id="rId50"/>
  </p:notesMasterIdLst>
  <p:handoutMasterIdLst>
    <p:handoutMasterId r:id="rId51"/>
  </p:handoutMasterIdLst>
  <p:sldIdLst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1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04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41" d="100"/>
          <a:sy n="141" d="100"/>
        </p:scale>
        <p:origin x="-114" y="-51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799E2F-EA4F-45C9-9F8C-96321AA1DF9C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B7EDD-6708-4FE2-8C14-887A042996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378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AABFAA-9A96-48A5-A41D-3F024D38B662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3E7FE3-792A-4338-96AF-5E8A7FED1D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30846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792088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3533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3330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0734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1287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4087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37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857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155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426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489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06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31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5E0AFFB-E632-498A-A732-73BC5C2865F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2BC8ED2-898E-4AE1-A6AE-F8CAB05C0E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878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0574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326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20574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1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94605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65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156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300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6462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4325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198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160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424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5361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874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7569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845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5808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4996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0618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37699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9017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7950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6301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13899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8939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91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D28E82-32E2-A246-BB87-BFFE1EF5646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98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  <p:sldLayoutId id="2147483685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1B76BA-B398-42BB-B918-7529FA71FFD9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3BC6D-720C-4E8D-96F6-AAFC92B18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67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0031E-4D0F-42E1-9D3B-4874B0AF957E}" type="datetimeFigureOut">
              <a:rPr lang="en-GB" smtClean="0"/>
              <a:t>03/10/2025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1D906-4F02-4B22-AA38-F97B8C65D5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8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1340768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en-GB" altLang="en-US" sz="3200" dirty="0"/>
              <a:t>Medicines Management Training for Special Schools Teaching Staff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42988" y="3886200"/>
            <a:ext cx="7058025" cy="1752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sz="2400" dirty="0"/>
              <a:t>Robert Hallworth (Lead Pharmacist) 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 Community Services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Northern </a:t>
            </a:r>
            <a:r>
              <a:rPr lang="en-GB" altLang="en-US" sz="2400"/>
              <a:t>Care Alliance </a:t>
            </a:r>
            <a:r>
              <a:rPr lang="en-GB" altLang="en-US" sz="2400" dirty="0"/>
              <a:t>NHS Foundation Trust</a:t>
            </a:r>
          </a:p>
        </p:txBody>
      </p:sp>
    </p:spTree>
    <p:extLst>
      <p:ext uri="{BB962C8B-B14F-4D97-AF65-F5344CB8AC3E}">
        <p14:creationId xmlns:p14="http://schemas.microsoft.com/office/powerpoint/2010/main" val="1142921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Aim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To define the roles and responsibilities of special schools teaching staff, when</a:t>
            </a:r>
          </a:p>
          <a:p>
            <a:pPr lvl="1"/>
            <a:r>
              <a:rPr lang="en-GB" altLang="en-US" dirty="0"/>
              <a:t>Administering medicines (including controlled drugs)</a:t>
            </a:r>
          </a:p>
        </p:txBody>
      </p:sp>
    </p:spTree>
    <p:extLst>
      <p:ext uri="{BB962C8B-B14F-4D97-AF65-F5344CB8AC3E}">
        <p14:creationId xmlns:p14="http://schemas.microsoft.com/office/powerpoint/2010/main" val="363059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Objectives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GB" altLang="en-US" sz="2800" dirty="0"/>
              <a:t>Medicines administration. </a:t>
            </a:r>
          </a:p>
          <a:p>
            <a:pPr>
              <a:lnSpc>
                <a:spcPct val="90000"/>
              </a:lnSpc>
            </a:pPr>
            <a:r>
              <a:rPr lang="en-GB" altLang="en-US" sz="2800" dirty="0"/>
              <a:t>Participants will be able to: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/>
              <a:t>List the correct requirements for labelling of dispensed medicines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/>
              <a:t>Understand the importance of directions for use of medicines</a:t>
            </a:r>
          </a:p>
          <a:p>
            <a:pPr lvl="1">
              <a:lnSpc>
                <a:spcPct val="90000"/>
              </a:lnSpc>
            </a:pPr>
            <a:r>
              <a:rPr lang="en-GB" altLang="en-US" sz="2400" dirty="0"/>
              <a:t>Maintain accurate medicines records</a:t>
            </a:r>
          </a:p>
          <a:p>
            <a:pPr>
              <a:lnSpc>
                <a:spcPct val="90000"/>
              </a:lnSpc>
            </a:pPr>
            <a:endParaRPr lang="en-GB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86082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dirty="0"/>
              <a:t>Why is medicine management important?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492896"/>
            <a:ext cx="7772400" cy="367930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Benefit of medication for all children is to </a:t>
            </a:r>
            <a:r>
              <a:rPr lang="en-GB" altLang="en-US" b="1" dirty="0"/>
              <a:t>improve quality of life, </a:t>
            </a:r>
            <a:r>
              <a:rPr lang="en-GB" altLang="en-US" dirty="0"/>
              <a:t>maximising independence and personal dignity</a:t>
            </a:r>
          </a:p>
          <a:p>
            <a:pPr>
              <a:lnSpc>
                <a:spcPct val="90000"/>
              </a:lnSpc>
            </a:pPr>
            <a:r>
              <a:rPr lang="en-GB" altLang="en-US" b="1" dirty="0"/>
              <a:t>Risks to health of getting it wrong – </a:t>
            </a:r>
            <a:r>
              <a:rPr lang="en-GB" altLang="en-US" dirty="0"/>
              <a:t>e.g. coma for people with diabetes</a:t>
            </a:r>
          </a:p>
          <a:p>
            <a:pPr>
              <a:lnSpc>
                <a:spcPct val="90000"/>
              </a:lnSpc>
            </a:pPr>
            <a:r>
              <a:rPr lang="en-GB" altLang="en-US" b="1" dirty="0"/>
              <a:t>Danger of misuse </a:t>
            </a:r>
            <a:r>
              <a:rPr lang="en-GB" altLang="en-US" dirty="0"/>
              <a:t>through neglect or wilful maladministration of medicines</a:t>
            </a:r>
            <a:endParaRPr lang="en-GB" altLang="en-US" b="1" dirty="0"/>
          </a:p>
        </p:txBody>
      </p:sp>
    </p:spTree>
    <p:extLst>
      <p:ext uri="{BB962C8B-B14F-4D97-AF65-F5344CB8AC3E}">
        <p14:creationId xmlns:p14="http://schemas.microsoft.com/office/powerpoint/2010/main" val="1245961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dirty="0"/>
              <a:t>Medicine Journey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Parental consent</a:t>
            </a:r>
          </a:p>
          <a:p>
            <a:r>
              <a:rPr lang="en-GB" altLang="en-US" dirty="0"/>
              <a:t>Receiving of medicine</a:t>
            </a:r>
          </a:p>
          <a:p>
            <a:r>
              <a:rPr lang="en-GB" altLang="en-US" dirty="0"/>
              <a:t>Transcribing </a:t>
            </a:r>
          </a:p>
          <a:p>
            <a:r>
              <a:rPr lang="en-GB" altLang="en-US" dirty="0"/>
              <a:t>Administration </a:t>
            </a:r>
          </a:p>
          <a:p>
            <a:r>
              <a:rPr lang="en-GB" altLang="en-US" dirty="0"/>
              <a:t>Recording</a:t>
            </a:r>
          </a:p>
          <a:p>
            <a:r>
              <a:rPr lang="en-GB" altLang="en-US" dirty="0"/>
              <a:t>Returning of medicine to parent / guardian</a:t>
            </a:r>
          </a:p>
        </p:txBody>
      </p:sp>
    </p:spTree>
    <p:extLst>
      <p:ext uri="{BB962C8B-B14F-4D97-AF65-F5344CB8AC3E}">
        <p14:creationId xmlns:p14="http://schemas.microsoft.com/office/powerpoint/2010/main" val="690125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WordArt 2"/>
          <p:cNvSpPr>
            <a:spLocks noChangeArrowheads="1" noChangeShapeType="1" noTextEdit="1"/>
          </p:cNvSpPr>
          <p:nvPr/>
        </p:nvSpPr>
        <p:spPr bwMode="auto">
          <a:xfrm>
            <a:off x="2124075" y="1196975"/>
            <a:ext cx="44196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06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A7CCD9"/>
                </a:solidFill>
                <a:latin typeface="Arial Black"/>
              </a:rPr>
              <a:t>Definitions</a:t>
            </a:r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143000" y="1905000"/>
            <a:ext cx="70866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GB" altLang="en-US" sz="2400">
              <a:solidFill>
                <a:srgbClr val="545472"/>
              </a:solidFill>
              <a:latin typeface="Arial" charset="0"/>
            </a:endParaRPr>
          </a:p>
        </p:txBody>
      </p:sp>
      <p:sp>
        <p:nvSpPr>
          <p:cNvPr id="7172" name="Rectangle 3"/>
          <p:cNvSpPr>
            <a:spLocks noChangeArrowheads="1"/>
          </p:cNvSpPr>
          <p:nvPr/>
        </p:nvSpPr>
        <p:spPr bwMode="auto">
          <a:xfrm>
            <a:off x="2286000" y="2828925"/>
            <a:ext cx="45720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3600" dirty="0">
                <a:solidFill>
                  <a:srgbClr val="545472"/>
                </a:solidFill>
                <a:latin typeface="Arial" charset="0"/>
              </a:rPr>
              <a:t>Is there a difference between a  drug an a medicine?</a:t>
            </a:r>
          </a:p>
        </p:txBody>
      </p:sp>
    </p:spTree>
    <p:extLst>
      <p:ext uri="{BB962C8B-B14F-4D97-AF65-F5344CB8AC3E}">
        <p14:creationId xmlns:p14="http://schemas.microsoft.com/office/powerpoint/2010/main" val="73024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WordArt 2"/>
          <p:cNvSpPr>
            <a:spLocks noChangeArrowheads="1" noChangeShapeType="1" noTextEdit="1"/>
          </p:cNvSpPr>
          <p:nvPr/>
        </p:nvSpPr>
        <p:spPr bwMode="auto">
          <a:xfrm>
            <a:off x="2124075" y="1196975"/>
            <a:ext cx="44196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069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A7CCD9"/>
                </a:solidFill>
                <a:latin typeface="Arial Black"/>
              </a:rPr>
              <a:t>Definitions</a:t>
            </a:r>
          </a:p>
        </p:txBody>
      </p:sp>
      <p:sp>
        <p:nvSpPr>
          <p:cNvPr id="119811" name="Text Box 3"/>
          <p:cNvSpPr txBox="1">
            <a:spLocks noChangeArrowheads="1"/>
          </p:cNvSpPr>
          <p:nvPr/>
        </p:nvSpPr>
        <p:spPr bwMode="auto">
          <a:xfrm>
            <a:off x="1143000" y="1905000"/>
            <a:ext cx="708660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endParaRPr lang="en-GB" altLang="en-US" sz="2400">
              <a:solidFill>
                <a:srgbClr val="545472"/>
              </a:solidFill>
              <a:latin typeface="Arial" charset="0"/>
            </a:endParaRPr>
          </a:p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545472"/>
                </a:solidFill>
                <a:latin typeface="Arial" charset="0"/>
              </a:rPr>
              <a:t>A drug is any substance which when taken into the body may modify one of its functions</a:t>
            </a:r>
          </a:p>
        </p:txBody>
      </p:sp>
      <p:sp>
        <p:nvSpPr>
          <p:cNvPr id="119812" name="Text Box 4"/>
          <p:cNvSpPr txBox="1">
            <a:spLocks noChangeArrowheads="1"/>
          </p:cNvSpPr>
          <p:nvPr/>
        </p:nvSpPr>
        <p:spPr bwMode="auto">
          <a:xfrm>
            <a:off x="1066800" y="4114800"/>
            <a:ext cx="72390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en-GB" altLang="en-US" sz="2800">
                <a:solidFill>
                  <a:srgbClr val="545472"/>
                </a:solidFill>
                <a:latin typeface="Arial" charset="0"/>
              </a:rPr>
              <a:t>A medicine is a drug that is used in the treatment or prevention of disease</a:t>
            </a:r>
          </a:p>
        </p:txBody>
      </p:sp>
    </p:spTree>
    <p:extLst>
      <p:ext uri="{BB962C8B-B14F-4D97-AF65-F5344CB8AC3E}">
        <p14:creationId xmlns:p14="http://schemas.microsoft.com/office/powerpoint/2010/main" val="160534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9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autoUpdateAnimBg="0"/>
      <p:bldP spid="11981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0"/>
              <a:t>Legal Categories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u="sng"/>
              <a:t>GSL (General Sales List)</a:t>
            </a:r>
          </a:p>
          <a:p>
            <a:endParaRPr lang="en-GB" altLang="en-US" sz="1400" u="sng"/>
          </a:p>
          <a:p>
            <a:r>
              <a:rPr lang="en-GB" altLang="en-US"/>
              <a:t>Limited quantities</a:t>
            </a:r>
          </a:p>
          <a:p>
            <a:r>
              <a:rPr lang="en-GB" altLang="en-US"/>
              <a:t>Must be sold in original packaging</a:t>
            </a:r>
          </a:p>
          <a:p>
            <a:r>
              <a:rPr lang="en-GB" altLang="en-US"/>
              <a:t>Can be sold from any retail establishment</a:t>
            </a:r>
          </a:p>
          <a:p>
            <a:r>
              <a:rPr lang="en-GB" altLang="en-US"/>
              <a:t>Example 16 paracetamol tablets</a:t>
            </a:r>
          </a:p>
        </p:txBody>
      </p:sp>
    </p:spTree>
    <p:extLst>
      <p:ext uri="{BB962C8B-B14F-4D97-AF65-F5344CB8AC3E}">
        <p14:creationId xmlns:p14="http://schemas.microsoft.com/office/powerpoint/2010/main" val="19356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8350"/>
            <a:ext cx="7772400" cy="860425"/>
          </a:xfrm>
        </p:spPr>
        <p:txBody>
          <a:bodyPr/>
          <a:lstStyle/>
          <a:p>
            <a:r>
              <a:rPr lang="en-GB" altLang="en-US" b="0"/>
              <a:t>Legal Categories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73238"/>
            <a:ext cx="7772400" cy="4398962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GB" altLang="en-US" u="sng" dirty="0"/>
              <a:t>      (Pharmacy Only Medicines)</a:t>
            </a: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endParaRPr lang="en-GB" altLang="en-US" sz="1600" u="sng" dirty="0"/>
          </a:p>
          <a:p>
            <a:pPr>
              <a:lnSpc>
                <a:spcPct val="90000"/>
              </a:lnSpc>
              <a:defRPr/>
            </a:pPr>
            <a:r>
              <a:rPr lang="en-GB" altLang="en-US" sz="2800" dirty="0"/>
              <a:t>Must be bought from the pharmacy under the supervision of a pharmacist</a:t>
            </a:r>
          </a:p>
          <a:p>
            <a:pPr>
              <a:lnSpc>
                <a:spcPct val="90000"/>
              </a:lnSpc>
              <a:defRPr/>
            </a:pPr>
            <a:r>
              <a:rPr lang="en-GB" altLang="en-US" sz="2800" dirty="0"/>
              <a:t>Can be bought without a prescription</a:t>
            </a:r>
          </a:p>
          <a:p>
            <a:pPr>
              <a:lnSpc>
                <a:spcPct val="90000"/>
              </a:lnSpc>
              <a:defRPr/>
            </a:pPr>
            <a:r>
              <a:rPr lang="en-GB" altLang="en-US" sz="2800" dirty="0"/>
              <a:t>Can buy larger quantities than you can from supermarkets and other retail outlets</a:t>
            </a:r>
          </a:p>
          <a:p>
            <a:pPr>
              <a:lnSpc>
                <a:spcPct val="90000"/>
              </a:lnSpc>
              <a:defRPr/>
            </a:pPr>
            <a:r>
              <a:rPr lang="en-GB" altLang="en-US" sz="2800" dirty="0"/>
              <a:t>Example 32 co-</a:t>
            </a:r>
            <a:r>
              <a:rPr lang="en-GB" altLang="en-US" sz="2800" dirty="0" err="1"/>
              <a:t>codamol</a:t>
            </a:r>
            <a:r>
              <a:rPr lang="en-GB" altLang="en-US" sz="2800" dirty="0"/>
              <a:t> 8/500, </a:t>
            </a:r>
          </a:p>
          <a:p>
            <a:pPr>
              <a:lnSpc>
                <a:spcPct val="90000"/>
              </a:lnSpc>
              <a:buFontTx/>
              <a:buNone/>
              <a:defRPr/>
            </a:pPr>
            <a:r>
              <a:rPr lang="en-GB" altLang="en-US" sz="2800" dirty="0"/>
              <a:t>   32 paracetamol</a:t>
            </a:r>
          </a:p>
        </p:txBody>
      </p:sp>
      <p:sp>
        <p:nvSpPr>
          <p:cNvPr id="10244" name="Rectangle 1"/>
          <p:cNvSpPr>
            <a:spLocks noChangeArrowheads="1"/>
          </p:cNvSpPr>
          <p:nvPr/>
        </p:nvSpPr>
        <p:spPr bwMode="auto">
          <a:xfrm>
            <a:off x="1257300" y="1700213"/>
            <a:ext cx="457200" cy="43338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>
                <a:solidFill>
                  <a:schemeClr val="tx1"/>
                </a:solidFill>
                <a:latin typeface="Arial Black" pitchFamily="34" charset="0"/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3499342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0"/>
              <a:t>Legal Categories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altLang="en-US" sz="2800" u="sng" dirty="0"/>
              <a:t>              (Prescription Only Medicines)</a:t>
            </a:r>
          </a:p>
          <a:p>
            <a:pPr>
              <a:lnSpc>
                <a:spcPct val="80000"/>
              </a:lnSpc>
            </a:pPr>
            <a:r>
              <a:rPr lang="en-GB" altLang="en-US" sz="2300" dirty="0"/>
              <a:t>Medicines that can only be supplied on a prescription</a:t>
            </a:r>
          </a:p>
          <a:p>
            <a:pPr>
              <a:lnSpc>
                <a:spcPct val="80000"/>
              </a:lnSpc>
            </a:pPr>
            <a:r>
              <a:rPr lang="en-GB" altLang="en-US" sz="2300" dirty="0"/>
              <a:t>All injections are POM</a:t>
            </a:r>
          </a:p>
          <a:p>
            <a:pPr>
              <a:lnSpc>
                <a:spcPct val="80000"/>
              </a:lnSpc>
            </a:pPr>
            <a:r>
              <a:rPr lang="en-GB" altLang="en-US" sz="2300" dirty="0"/>
              <a:t>Some GSL and P medicines become POM medicines if the quantity prescribed is increased </a:t>
            </a:r>
          </a:p>
          <a:p>
            <a:pPr>
              <a:lnSpc>
                <a:spcPct val="80000"/>
              </a:lnSpc>
            </a:pPr>
            <a:r>
              <a:rPr lang="en-GB" altLang="en-US" sz="2300" dirty="0"/>
              <a:t>Example 100 co-</a:t>
            </a:r>
            <a:r>
              <a:rPr lang="en-GB" altLang="en-US" sz="2300" dirty="0" err="1"/>
              <a:t>codamol</a:t>
            </a:r>
            <a:r>
              <a:rPr lang="en-GB" altLang="en-US" sz="2300" dirty="0"/>
              <a:t> 30/500,                 100 paracetamol. </a:t>
            </a:r>
          </a:p>
          <a:p>
            <a:pPr>
              <a:lnSpc>
                <a:spcPct val="80000"/>
              </a:lnSpc>
            </a:pPr>
            <a:r>
              <a:rPr lang="en-GB" altLang="en-US" sz="2300" dirty="0"/>
              <a:t>Some POMs are particularly potent and may cause dependence; these are called controlled drugs (CD).</a:t>
            </a:r>
          </a:p>
        </p:txBody>
      </p:sp>
      <p:sp>
        <p:nvSpPr>
          <p:cNvPr id="11268" name="Rectangle 1"/>
          <p:cNvSpPr>
            <a:spLocks noChangeArrowheads="1"/>
          </p:cNvSpPr>
          <p:nvPr/>
        </p:nvSpPr>
        <p:spPr bwMode="auto">
          <a:xfrm>
            <a:off x="1115617" y="1865313"/>
            <a:ext cx="1008111" cy="4572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chemeClr val="tx1"/>
                </a:solidFill>
                <a:latin typeface="Arial Black" pitchFamily="34" charset="0"/>
              </a:rPr>
              <a:t>POM</a:t>
            </a:r>
          </a:p>
        </p:txBody>
      </p:sp>
    </p:spTree>
    <p:extLst>
      <p:ext uri="{BB962C8B-B14F-4D97-AF65-F5344CB8AC3E}">
        <p14:creationId xmlns:p14="http://schemas.microsoft.com/office/powerpoint/2010/main" val="376646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Controlled Drugs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3000"/>
              <a:t>POMs with further restrictions</a:t>
            </a:r>
          </a:p>
          <a:p>
            <a:r>
              <a:rPr lang="en-GB" altLang="en-US" sz="3000"/>
              <a:t>Not available on repeat prescription</a:t>
            </a:r>
          </a:p>
          <a:p>
            <a:r>
              <a:rPr lang="en-GB" altLang="en-US" sz="3000"/>
              <a:t>Storage requirements</a:t>
            </a:r>
          </a:p>
          <a:p>
            <a:r>
              <a:rPr lang="en-GB" altLang="en-US" sz="3000"/>
              <a:t>Recording requirements</a:t>
            </a:r>
          </a:p>
          <a:p>
            <a:r>
              <a:rPr lang="en-GB" altLang="en-US" sz="3000"/>
              <a:t>Broken down into schedules based on how potent and likelihood of misuse</a:t>
            </a:r>
          </a:p>
        </p:txBody>
      </p:sp>
    </p:spTree>
    <p:extLst>
      <p:ext uri="{BB962C8B-B14F-4D97-AF65-F5344CB8AC3E}">
        <p14:creationId xmlns:p14="http://schemas.microsoft.com/office/powerpoint/2010/main" val="2211806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96752"/>
            <a:ext cx="8229600" cy="220886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Handling Medicines and the Law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2204864"/>
            <a:ext cx="4038600" cy="39212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u="sng" dirty="0"/>
              <a:t>Statement One</a:t>
            </a:r>
          </a:p>
          <a:p>
            <a:pPr>
              <a:lnSpc>
                <a:spcPct val="90000"/>
              </a:lnSpc>
            </a:pPr>
            <a:r>
              <a:rPr lang="en-GB" altLang="en-US" dirty="0"/>
              <a:t>The law states that anyone can administer a prescription only medicine provided it is in accordance with the directions of the prescriber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2204864"/>
            <a:ext cx="4038600" cy="3921299"/>
          </a:xfrm>
        </p:spPr>
        <p:txBody>
          <a:bodyPr>
            <a:normAutofit/>
          </a:bodyPr>
          <a:lstStyle/>
          <a:p>
            <a:r>
              <a:rPr lang="en-GB" altLang="en-US" u="sng" dirty="0"/>
              <a:t>Statement Two</a:t>
            </a:r>
          </a:p>
          <a:p>
            <a:r>
              <a:rPr lang="en-GB" altLang="en-US" dirty="0"/>
              <a:t>Medicines prescribed for a person are that person’s property and may not be used by any other person</a:t>
            </a:r>
          </a:p>
        </p:txBody>
      </p:sp>
    </p:spTree>
    <p:extLst>
      <p:ext uri="{BB962C8B-B14F-4D97-AF65-F5344CB8AC3E}">
        <p14:creationId xmlns:p14="http://schemas.microsoft.com/office/powerpoint/2010/main" val="413186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Handling Medicines and the Law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GB" altLang="en-US" u="sng"/>
              <a:t>Statement Three</a:t>
            </a:r>
          </a:p>
          <a:p>
            <a:pPr algn="ctr"/>
            <a:endParaRPr lang="en-GB" altLang="en-US"/>
          </a:p>
          <a:p>
            <a:pPr algn="ctr"/>
            <a:r>
              <a:rPr lang="en-GB" altLang="en-US"/>
              <a:t>Doses of prescribed medicines should not be varied without the prescriber’s consent</a:t>
            </a:r>
          </a:p>
        </p:txBody>
      </p:sp>
    </p:spTree>
    <p:extLst>
      <p:ext uri="{BB962C8B-B14F-4D97-AF65-F5344CB8AC3E}">
        <p14:creationId xmlns:p14="http://schemas.microsoft.com/office/powerpoint/2010/main" val="140955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0"/>
              <a:t>Oral Medicines</a:t>
            </a:r>
            <a:endParaRPr lang="en-US" altLang="en-US" b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3811588" cy="4114800"/>
          </a:xfrm>
        </p:spPr>
        <p:txBody>
          <a:bodyPr/>
          <a:lstStyle/>
          <a:p>
            <a:r>
              <a:rPr lang="en-GB" altLang="en-US" sz="2400" b="1"/>
              <a:t>Solid Dose Forms</a:t>
            </a:r>
          </a:p>
          <a:p>
            <a:pPr lvl="1"/>
            <a:r>
              <a:rPr lang="en-GB" altLang="en-US" sz="2000" b="1"/>
              <a:t>Tablets and capsules</a:t>
            </a:r>
          </a:p>
          <a:p>
            <a:pPr lvl="1"/>
            <a:r>
              <a:rPr lang="en-GB" altLang="en-US" sz="2000" b="1"/>
              <a:t>Soluble / dispersible tablets</a:t>
            </a:r>
          </a:p>
          <a:p>
            <a:pPr lvl="1"/>
            <a:r>
              <a:rPr lang="en-GB" altLang="en-US" sz="2000" b="1"/>
              <a:t>SR tablets and capsules</a:t>
            </a:r>
          </a:p>
          <a:p>
            <a:pPr lvl="1"/>
            <a:r>
              <a:rPr lang="en-GB" altLang="en-US" sz="2000" b="1"/>
              <a:t>EC tablets and capsules</a:t>
            </a:r>
          </a:p>
          <a:p>
            <a:pPr lvl="1"/>
            <a:r>
              <a:rPr lang="en-GB" altLang="en-US" sz="2000" b="1"/>
              <a:t>Buccal and sublingual tablets</a:t>
            </a:r>
            <a:endParaRPr lang="en-US" altLang="en-US" sz="2000" b="1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6613" y="2057400"/>
            <a:ext cx="3811587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b="1"/>
              <a:t>Liquid Dose Forms</a:t>
            </a:r>
          </a:p>
          <a:p>
            <a:pPr lvl="1">
              <a:lnSpc>
                <a:spcPct val="90000"/>
              </a:lnSpc>
            </a:pPr>
            <a:r>
              <a:rPr lang="en-GB" altLang="en-US" sz="2000" b="1"/>
              <a:t>Mixtures</a:t>
            </a:r>
          </a:p>
          <a:p>
            <a:pPr lvl="1">
              <a:lnSpc>
                <a:spcPct val="90000"/>
              </a:lnSpc>
            </a:pPr>
            <a:r>
              <a:rPr lang="en-GB" altLang="en-US" sz="2000" b="1"/>
              <a:t>Syrups</a:t>
            </a:r>
          </a:p>
          <a:p>
            <a:pPr lvl="1">
              <a:lnSpc>
                <a:spcPct val="90000"/>
              </a:lnSpc>
            </a:pPr>
            <a:r>
              <a:rPr lang="en-GB" altLang="en-US" sz="2000" b="1"/>
              <a:t>Linctuses</a:t>
            </a:r>
          </a:p>
          <a:p>
            <a:pPr lvl="1">
              <a:lnSpc>
                <a:spcPct val="90000"/>
              </a:lnSpc>
            </a:pPr>
            <a:r>
              <a:rPr lang="en-GB" altLang="en-US" sz="2000" b="1"/>
              <a:t>Emulsions</a:t>
            </a:r>
          </a:p>
          <a:p>
            <a:pPr lvl="1">
              <a:lnSpc>
                <a:spcPct val="90000"/>
              </a:lnSpc>
            </a:pPr>
            <a:r>
              <a:rPr lang="en-GB" altLang="en-US" sz="2000" b="1"/>
              <a:t>Suspensions</a:t>
            </a:r>
          </a:p>
          <a:p>
            <a:pPr lvl="1">
              <a:lnSpc>
                <a:spcPct val="90000"/>
              </a:lnSpc>
            </a:pPr>
            <a:endParaRPr lang="en-US" altLang="en-US" b="1"/>
          </a:p>
        </p:txBody>
      </p:sp>
    </p:spTree>
    <p:extLst>
      <p:ext uri="{BB962C8B-B14F-4D97-AF65-F5344CB8AC3E}">
        <p14:creationId xmlns:p14="http://schemas.microsoft.com/office/powerpoint/2010/main" val="246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b="0"/>
              <a:t>Rectal Medicines</a:t>
            </a:r>
            <a:endParaRPr lang="en-US" altLang="en-US" b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76475"/>
            <a:ext cx="7772400" cy="3895725"/>
          </a:xfrm>
        </p:spPr>
        <p:txBody>
          <a:bodyPr/>
          <a:lstStyle/>
          <a:p>
            <a:r>
              <a:rPr lang="en-GB" altLang="en-US" b="1"/>
              <a:t>Suppositories</a:t>
            </a:r>
          </a:p>
          <a:p>
            <a:endParaRPr lang="en-GB" altLang="en-US" b="1"/>
          </a:p>
          <a:p>
            <a:r>
              <a:rPr lang="en-GB" altLang="en-US" b="1"/>
              <a:t>Enemas</a:t>
            </a:r>
          </a:p>
          <a:p>
            <a:endParaRPr lang="en-GB" altLang="en-US" b="1"/>
          </a:p>
          <a:p>
            <a:r>
              <a:rPr lang="en-GB" altLang="en-US" b="1"/>
              <a:t>Ointments, creams and foams</a:t>
            </a:r>
            <a:endParaRPr lang="en-US" altLang="en-US" b="1"/>
          </a:p>
        </p:txBody>
      </p:sp>
    </p:spTree>
    <p:extLst>
      <p:ext uri="{BB962C8B-B14F-4D97-AF65-F5344CB8AC3E}">
        <p14:creationId xmlns:p14="http://schemas.microsoft.com/office/powerpoint/2010/main" val="3265803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35050"/>
            <a:ext cx="7772400" cy="609600"/>
          </a:xfrm>
        </p:spPr>
        <p:txBody>
          <a:bodyPr/>
          <a:lstStyle/>
          <a:p>
            <a:r>
              <a:rPr lang="en-GB" altLang="en-US" b="0"/>
              <a:t>Parenteral Medicines</a:t>
            </a:r>
            <a:endParaRPr lang="en-US" altLang="en-US" b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057400"/>
            <a:ext cx="3811588" cy="4114800"/>
          </a:xfrm>
        </p:spPr>
        <p:txBody>
          <a:bodyPr/>
          <a:lstStyle/>
          <a:p>
            <a:pPr>
              <a:buFontTx/>
              <a:buNone/>
            </a:pPr>
            <a:endParaRPr lang="en-GB" altLang="en-US" sz="2800" b="1"/>
          </a:p>
          <a:p>
            <a:pPr>
              <a:buFontTx/>
              <a:buNone/>
            </a:pPr>
            <a:r>
              <a:rPr lang="en-GB" altLang="en-US" sz="2800" b="1"/>
              <a:t>Subcutaneous</a:t>
            </a:r>
          </a:p>
          <a:p>
            <a:pPr>
              <a:buFontTx/>
              <a:buNone/>
            </a:pPr>
            <a:r>
              <a:rPr lang="en-GB" altLang="en-US" sz="2800" b="1"/>
              <a:t>Intramuscular</a:t>
            </a:r>
          </a:p>
          <a:p>
            <a:pPr>
              <a:buFontTx/>
              <a:buNone/>
            </a:pPr>
            <a:r>
              <a:rPr lang="en-GB" altLang="en-US" sz="2800" b="1"/>
              <a:t>Intravenous</a:t>
            </a:r>
          </a:p>
          <a:p>
            <a:pPr>
              <a:buFontTx/>
              <a:buNone/>
            </a:pPr>
            <a:r>
              <a:rPr lang="en-GB" altLang="en-US" sz="2800" b="1"/>
              <a:t>Intra-articular</a:t>
            </a:r>
          </a:p>
          <a:p>
            <a:pPr>
              <a:buFontTx/>
              <a:buNone/>
            </a:pPr>
            <a:r>
              <a:rPr lang="en-GB" altLang="en-US" sz="2800" b="1"/>
              <a:t>Depot injections</a:t>
            </a:r>
            <a:endParaRPr lang="en-US" altLang="en-US" sz="2800" b="1"/>
          </a:p>
        </p:txBody>
      </p:sp>
      <p:graphicFrame>
        <p:nvGraphicFramePr>
          <p:cNvPr id="18436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5718175" y="2352675"/>
          <a:ext cx="2670175" cy="345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1668855" imgH="1406305" progId="MS_ClipArt_Gallery.2">
                  <p:embed/>
                </p:oleObj>
              </mc:Choice>
              <mc:Fallback>
                <p:oleObj name="Clip" r:id="rId2" imgW="1668855" imgH="1406305" progId="MS_ClipArt_Gallery.2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8175" y="2352675"/>
                        <a:ext cx="2670175" cy="345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60434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b="0" dirty="0"/>
              <a:t>Topical Medicines</a:t>
            </a:r>
            <a:endParaRPr lang="en-US" altLang="en-US" b="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800" b="1"/>
              <a:t>Eye, ear and nose drops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Creams and ointments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Patches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Inhalers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Mouth</a:t>
            </a:r>
          </a:p>
          <a:p>
            <a:pPr lvl="1">
              <a:lnSpc>
                <a:spcPct val="90000"/>
              </a:lnSpc>
            </a:pPr>
            <a:r>
              <a:rPr lang="en-GB" altLang="en-US" sz="2400" b="1"/>
              <a:t>Lozenges, mouthwashes and gargles, oral pastes</a:t>
            </a:r>
          </a:p>
          <a:p>
            <a:pPr>
              <a:lnSpc>
                <a:spcPct val="90000"/>
              </a:lnSpc>
            </a:pPr>
            <a:r>
              <a:rPr lang="en-GB" altLang="en-US" sz="2800" b="1"/>
              <a:t>Vaginal preparations</a:t>
            </a:r>
          </a:p>
          <a:p>
            <a:pPr lvl="1">
              <a:lnSpc>
                <a:spcPct val="90000"/>
              </a:lnSpc>
            </a:pPr>
            <a:r>
              <a:rPr lang="en-GB" altLang="en-US" sz="2400" b="1"/>
              <a:t>Pessaries, vaginal creams</a:t>
            </a:r>
            <a:endParaRPr lang="en-US" altLang="en-US" sz="2400" b="1"/>
          </a:p>
        </p:txBody>
      </p:sp>
    </p:spTree>
    <p:extLst>
      <p:ext uri="{BB962C8B-B14F-4D97-AF65-F5344CB8AC3E}">
        <p14:creationId xmlns:p14="http://schemas.microsoft.com/office/powerpoint/2010/main" val="2331996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>
            <a:normAutofit fontScale="90000"/>
          </a:bodyPr>
          <a:lstStyle/>
          <a:p>
            <a:r>
              <a:rPr lang="en-GB" dirty="0"/>
              <a:t>What do we need to get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you name the pieces of information we need to get right to ensure correct medicine administration to a student?</a:t>
            </a:r>
          </a:p>
          <a:p>
            <a:endParaRPr lang="en-GB" dirty="0"/>
          </a:p>
          <a:p>
            <a:r>
              <a:rPr lang="en-GB" dirty="0"/>
              <a:t>Hint: there are 7 things on the list</a:t>
            </a:r>
          </a:p>
        </p:txBody>
      </p:sp>
    </p:spTree>
    <p:extLst>
      <p:ext uri="{BB962C8B-B14F-4D97-AF65-F5344CB8AC3E}">
        <p14:creationId xmlns:p14="http://schemas.microsoft.com/office/powerpoint/2010/main" val="2713670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7 Rights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The right person		</a:t>
            </a:r>
            <a:r>
              <a:rPr lang="en-GB" altLang="en-US" dirty="0">
                <a:solidFill>
                  <a:schemeClr val="accent1"/>
                </a:solidFill>
              </a:rPr>
              <a:t>gets</a:t>
            </a:r>
            <a:endParaRPr lang="en-GB" altLang="en-US" dirty="0"/>
          </a:p>
          <a:p>
            <a:r>
              <a:rPr lang="en-GB" altLang="en-US" dirty="0"/>
              <a:t>The right medicine		</a:t>
            </a:r>
            <a:r>
              <a:rPr lang="en-GB" altLang="en-US" dirty="0">
                <a:solidFill>
                  <a:schemeClr val="accent1"/>
                </a:solidFill>
              </a:rPr>
              <a:t>at</a:t>
            </a:r>
            <a:endParaRPr lang="en-GB" altLang="en-US" dirty="0"/>
          </a:p>
          <a:p>
            <a:r>
              <a:rPr lang="en-GB" altLang="en-US" dirty="0"/>
              <a:t>The right time			</a:t>
            </a:r>
            <a:r>
              <a:rPr lang="en-GB" altLang="en-US" dirty="0">
                <a:solidFill>
                  <a:schemeClr val="accent1"/>
                </a:solidFill>
              </a:rPr>
              <a:t>in</a:t>
            </a:r>
            <a:endParaRPr lang="en-GB" altLang="en-US" dirty="0"/>
          </a:p>
          <a:p>
            <a:r>
              <a:rPr lang="en-GB" altLang="en-US" dirty="0"/>
              <a:t>The right dose			</a:t>
            </a:r>
            <a:r>
              <a:rPr lang="en-GB" altLang="en-US" dirty="0">
                <a:solidFill>
                  <a:schemeClr val="accent1"/>
                </a:solidFill>
              </a:rPr>
              <a:t>using</a:t>
            </a:r>
            <a:endParaRPr lang="en-GB" altLang="en-US" dirty="0"/>
          </a:p>
          <a:p>
            <a:r>
              <a:rPr lang="en-GB" altLang="en-US" dirty="0"/>
              <a:t>The right method		</a:t>
            </a:r>
            <a:r>
              <a:rPr lang="en-GB" altLang="en-US" dirty="0">
                <a:solidFill>
                  <a:schemeClr val="accent1"/>
                </a:solidFill>
              </a:rPr>
              <a:t>following</a:t>
            </a:r>
            <a:endParaRPr lang="en-GB" altLang="en-US" dirty="0"/>
          </a:p>
          <a:p>
            <a:r>
              <a:rPr lang="en-GB" altLang="en-US" dirty="0"/>
              <a:t>The right procedure		</a:t>
            </a:r>
            <a:r>
              <a:rPr lang="en-GB" altLang="en-US" dirty="0">
                <a:solidFill>
                  <a:schemeClr val="accent1"/>
                </a:solidFill>
              </a:rPr>
              <a:t>ensuring</a:t>
            </a:r>
            <a:endParaRPr lang="en-GB" altLang="en-US" dirty="0"/>
          </a:p>
          <a:p>
            <a:r>
              <a:rPr lang="en-GB" altLang="en-US" dirty="0"/>
              <a:t>The right record keeping</a:t>
            </a:r>
          </a:p>
        </p:txBody>
      </p:sp>
    </p:spTree>
    <p:extLst>
      <p:ext uri="{BB962C8B-B14F-4D97-AF65-F5344CB8AC3E}">
        <p14:creationId xmlns:p14="http://schemas.microsoft.com/office/powerpoint/2010/main" val="28868594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96752"/>
            <a:ext cx="7772400" cy="714598"/>
          </a:xfrm>
        </p:spPr>
        <p:txBody>
          <a:bodyPr/>
          <a:lstStyle/>
          <a:p>
            <a:r>
              <a:rPr lang="en-GB" altLang="en-US" dirty="0"/>
              <a:t>Medication Storage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800"/>
              <a:t>Must be stored in the original container supplied by the pharmacist</a:t>
            </a:r>
          </a:p>
          <a:p>
            <a:r>
              <a:rPr lang="en-GB" altLang="en-US" sz="2800"/>
              <a:t>What are the storage instructions on the packaging</a:t>
            </a:r>
          </a:p>
          <a:p>
            <a:r>
              <a:rPr lang="en-GB" altLang="en-US" sz="2800"/>
              <a:t>What does store at ‘room temperature’ mean?</a:t>
            </a:r>
          </a:p>
          <a:p>
            <a:r>
              <a:rPr lang="en-GB" altLang="en-US" sz="2800"/>
              <a:t>Store out of reach of children</a:t>
            </a:r>
          </a:p>
        </p:txBody>
      </p:sp>
      <p:pic>
        <p:nvPicPr>
          <p:cNvPr id="22532" name="Picture 4" descr="j02810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1624012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59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Cold Storage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800"/>
              <a:t>The ‘cold chain’ should not be broken – from the pharmacy to the patient’s home is OK but journey should be as short as possible</a:t>
            </a:r>
          </a:p>
          <a:p>
            <a:r>
              <a:rPr lang="en-GB" altLang="en-US" sz="2800"/>
              <a:t>Medical fridges should be between 2 and 8 degrees Celsius</a:t>
            </a:r>
          </a:p>
          <a:p>
            <a:r>
              <a:rPr lang="en-GB" altLang="en-US" sz="2800"/>
              <a:t>Examples of medicines stored in a fridge?</a:t>
            </a:r>
          </a:p>
        </p:txBody>
      </p:sp>
      <p:pic>
        <p:nvPicPr>
          <p:cNvPr id="23556" name="Picture 4" descr="hh01861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652963"/>
            <a:ext cx="989012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05229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3505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GB" altLang="en-US"/>
              <a:t>Storage Checklist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Where are the medicines stored?</a:t>
            </a:r>
          </a:p>
          <a:p>
            <a:r>
              <a:rPr lang="en-GB" altLang="en-US"/>
              <a:t>Does the storage meet the NMS for the service provider?</a:t>
            </a:r>
          </a:p>
          <a:p>
            <a:r>
              <a:rPr lang="en-GB" altLang="en-US"/>
              <a:t>Is the storage cupboard / system suitable for the environment?</a:t>
            </a:r>
          </a:p>
          <a:p>
            <a:r>
              <a:rPr lang="en-GB" altLang="en-US"/>
              <a:t>Is the storage secure?</a:t>
            </a:r>
          </a:p>
          <a:p>
            <a:r>
              <a:rPr lang="en-GB" altLang="en-US"/>
              <a:t>Where are the keys kept?</a:t>
            </a:r>
          </a:p>
        </p:txBody>
      </p:sp>
    </p:spTree>
    <p:extLst>
      <p:ext uri="{BB962C8B-B14F-4D97-AF65-F5344CB8AC3E}">
        <p14:creationId xmlns:p14="http://schemas.microsoft.com/office/powerpoint/2010/main" val="3880713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035050"/>
            <a:ext cx="7772400" cy="609600"/>
          </a:xfrm>
        </p:spPr>
        <p:txBody>
          <a:bodyPr>
            <a:normAutofit fontScale="90000"/>
          </a:bodyPr>
          <a:lstStyle/>
          <a:p>
            <a:r>
              <a:rPr lang="en-GB" altLang="en-US"/>
              <a:t>Storage Checklist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Is too much medicine being stored?</a:t>
            </a:r>
          </a:p>
          <a:p>
            <a:pPr>
              <a:lnSpc>
                <a:spcPct val="90000"/>
              </a:lnSpc>
            </a:pPr>
            <a:endParaRPr lang="en-GB" altLang="en-US"/>
          </a:p>
          <a:p>
            <a:pPr>
              <a:lnSpc>
                <a:spcPct val="90000"/>
              </a:lnSpc>
            </a:pPr>
            <a:endParaRPr lang="en-GB" altLang="en-US" sz="2400"/>
          </a:p>
          <a:p>
            <a:pPr>
              <a:lnSpc>
                <a:spcPct val="90000"/>
              </a:lnSpc>
            </a:pPr>
            <a:r>
              <a:rPr lang="en-GB" altLang="en-US"/>
              <a:t>Is there a separate fridge for drug storage?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747762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40768"/>
            <a:ext cx="7772400" cy="570582"/>
          </a:xfrm>
        </p:spPr>
        <p:txBody>
          <a:bodyPr/>
          <a:lstStyle/>
          <a:p>
            <a:r>
              <a:rPr lang="en-GB" dirty="0"/>
              <a:t>What is on a label?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What information do you expect to see on a medicine label?</a:t>
            </a:r>
          </a:p>
        </p:txBody>
      </p:sp>
    </p:spTree>
    <p:extLst>
      <p:ext uri="{BB962C8B-B14F-4D97-AF65-F5344CB8AC3E}">
        <p14:creationId xmlns:p14="http://schemas.microsoft.com/office/powerpoint/2010/main" val="7949985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96752"/>
            <a:ext cx="7772400" cy="714598"/>
          </a:xfrm>
        </p:spPr>
        <p:txBody>
          <a:bodyPr>
            <a:normAutofit fontScale="90000"/>
          </a:bodyPr>
          <a:lstStyle/>
          <a:p>
            <a:r>
              <a:rPr lang="en-GB" altLang="en-US" b="0" dirty="0"/>
              <a:t>Items on a Prescription Label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GB" altLang="en-US" sz="2400" b="1" dirty="0">
                <a:solidFill>
                  <a:schemeClr val="tx1"/>
                </a:solidFill>
              </a:rPr>
              <a:t>15 Amoxicillin 250mg Capsules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One to be taken THREE times a day</a:t>
            </a:r>
          </a:p>
          <a:p>
            <a:pPr algn="ctr"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Take regularly and complete the course</a:t>
            </a:r>
          </a:p>
          <a:p>
            <a:pPr algn="ctr"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Contains a penicillin</a:t>
            </a:r>
          </a:p>
          <a:p>
            <a:pPr algn="ctr">
              <a:buFontTx/>
              <a:buNone/>
            </a:pPr>
            <a:r>
              <a:rPr lang="en-GB" altLang="en-US" sz="2400" dirty="0">
                <a:solidFill>
                  <a:schemeClr val="tx1"/>
                </a:solidFill>
              </a:rPr>
              <a:t>Mr. Robert Hallworth (18478) 19/10/2021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rgbClr val="007254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007254"/>
                </a:solidFill>
              </a:rPr>
              <a:t>HIGHFIELD PHARMACY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007254"/>
                </a:solidFill>
              </a:rPr>
              <a:t>241, Highfield Road, </a:t>
            </a:r>
            <a:r>
              <a:rPr lang="en-GB" altLang="en-US" sz="2000" dirty="0" err="1">
                <a:solidFill>
                  <a:srgbClr val="007254"/>
                </a:solidFill>
              </a:rPr>
              <a:t>Farnworth</a:t>
            </a:r>
            <a:r>
              <a:rPr lang="en-GB" altLang="en-US" sz="2000" dirty="0">
                <a:solidFill>
                  <a:srgbClr val="007254"/>
                </a:solidFill>
              </a:rPr>
              <a:t>, BL4 0NX Tel. 573375</a:t>
            </a:r>
          </a:p>
          <a:p>
            <a:pPr algn="ctr">
              <a:buFontTx/>
              <a:buNone/>
            </a:pPr>
            <a:r>
              <a:rPr lang="en-GB" altLang="en-US" sz="2400" dirty="0">
                <a:solidFill>
                  <a:srgbClr val="007254"/>
                </a:solidFill>
              </a:rPr>
              <a:t>Keep out of reach of children</a:t>
            </a:r>
          </a:p>
        </p:txBody>
      </p:sp>
    </p:spTree>
    <p:extLst>
      <p:ext uri="{BB962C8B-B14F-4D97-AF65-F5344CB8AC3E}">
        <p14:creationId xmlns:p14="http://schemas.microsoft.com/office/powerpoint/2010/main" val="2245477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doses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Take one tablet when required for pain relief</a:t>
            </a:r>
          </a:p>
          <a:p>
            <a:endParaRPr lang="en-GB" sz="1800" dirty="0"/>
          </a:p>
          <a:p>
            <a:r>
              <a:rPr lang="en-GB" dirty="0"/>
              <a:t>Take one or two tablets when required for pain relief</a:t>
            </a:r>
          </a:p>
          <a:p>
            <a:endParaRPr lang="en-GB" sz="1800" dirty="0"/>
          </a:p>
          <a:p>
            <a:r>
              <a:rPr lang="en-GB" dirty="0"/>
              <a:t>Take one tablet three times a day before meals</a:t>
            </a:r>
          </a:p>
        </p:txBody>
      </p:sp>
    </p:spTree>
    <p:extLst>
      <p:ext uri="{BB962C8B-B14F-4D97-AF65-F5344CB8AC3E}">
        <p14:creationId xmlns:p14="http://schemas.microsoft.com/office/powerpoint/2010/main" val="31020926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Take one tablet daily</a:t>
            </a:r>
          </a:p>
          <a:p>
            <a:endParaRPr lang="en-GB" dirty="0"/>
          </a:p>
          <a:p>
            <a:r>
              <a:rPr lang="en-GB" dirty="0"/>
              <a:t>Take 5mls four times a day</a:t>
            </a:r>
          </a:p>
          <a:p>
            <a:endParaRPr lang="en-GB" dirty="0"/>
          </a:p>
          <a:p>
            <a:r>
              <a:rPr lang="en-GB" dirty="0"/>
              <a:t>Take one 2.5ml dose when required for pain relief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8681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most important part of administration is reading the medicine chart!</a:t>
            </a:r>
          </a:p>
          <a:p>
            <a:r>
              <a:rPr lang="en-GB" b="1" dirty="0"/>
              <a:t>Do NOT presume </a:t>
            </a:r>
            <a:r>
              <a:rPr lang="en-GB" dirty="0"/>
              <a:t>that you know what a student is taking</a:t>
            </a:r>
          </a:p>
          <a:p>
            <a:r>
              <a:rPr lang="en-GB" dirty="0"/>
              <a:t>Always </a:t>
            </a:r>
            <a:r>
              <a:rPr lang="en-GB" b="1" dirty="0"/>
              <a:t>read</a:t>
            </a:r>
            <a:r>
              <a:rPr lang="en-GB" dirty="0"/>
              <a:t> the chart </a:t>
            </a:r>
            <a:r>
              <a:rPr lang="en-GB" b="1" dirty="0"/>
              <a:t>BEFORE </a:t>
            </a:r>
            <a:r>
              <a:rPr lang="en-GB" dirty="0"/>
              <a:t>administration</a:t>
            </a:r>
          </a:p>
        </p:txBody>
      </p:sp>
    </p:spTree>
    <p:extLst>
      <p:ext uri="{BB962C8B-B14F-4D97-AF65-F5344CB8AC3E}">
        <p14:creationId xmlns:p14="http://schemas.microsoft.com/office/powerpoint/2010/main" val="3673658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40768"/>
            <a:ext cx="7772400" cy="570582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2060848"/>
            <a:ext cx="7772400" cy="411480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Prepare</a:t>
            </a:r>
          </a:p>
          <a:p>
            <a:pPr marL="0" indent="0">
              <a:buNone/>
            </a:pPr>
            <a:r>
              <a:rPr lang="en-GB" sz="2800" dirty="0"/>
              <a:t>Wash hands</a:t>
            </a:r>
          </a:p>
          <a:p>
            <a:pPr marL="0" indent="0">
              <a:buNone/>
            </a:pPr>
            <a:r>
              <a:rPr lang="en-GB" sz="2800" dirty="0"/>
              <a:t>Make sure the area is clean and tidy and that you have everything that you need to hand, e.g.</a:t>
            </a:r>
          </a:p>
          <a:p>
            <a:pPr marL="0" indent="0">
              <a:buNone/>
            </a:pPr>
            <a:r>
              <a:rPr lang="en-GB" sz="2800" dirty="0"/>
              <a:t>Water          	Pen 		Chart</a:t>
            </a:r>
          </a:p>
          <a:p>
            <a:pPr marL="0" indent="0">
              <a:buNone/>
            </a:pPr>
            <a:r>
              <a:rPr lang="en-GB" sz="2800" dirty="0"/>
              <a:t>Pots			Cup		Syringes</a:t>
            </a:r>
          </a:p>
          <a:p>
            <a:pPr marL="0" indent="0">
              <a:buNone/>
            </a:pPr>
            <a:r>
              <a:rPr lang="en-GB" sz="2800" dirty="0"/>
              <a:t>5ml spoons	Note pad</a:t>
            </a:r>
          </a:p>
          <a:p>
            <a:pPr marL="0" indent="0">
              <a:buNone/>
            </a:pPr>
            <a:r>
              <a:rPr lang="en-GB" dirty="0"/>
              <a:t>			</a:t>
            </a:r>
          </a:p>
          <a:p>
            <a:pPr marL="0" indent="0">
              <a:buNone/>
            </a:pPr>
            <a:r>
              <a:rPr lang="en-GB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503652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12776"/>
            <a:ext cx="7772400" cy="498574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2. Identity - Check that you have the correct student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Wherever possible ask them their name and check that it matches the name on the medicine chart</a:t>
            </a:r>
          </a:p>
        </p:txBody>
      </p:sp>
    </p:spTree>
    <p:extLst>
      <p:ext uri="{BB962C8B-B14F-4D97-AF65-F5344CB8AC3E}">
        <p14:creationId xmlns:p14="http://schemas.microsoft.com/office/powerpoint/2010/main" val="19323063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3. Check that the medicine is due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sz="2800" dirty="0"/>
              <a:t>Check the times for the medicine to be administered and that the chart is not already signed as having been given.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Enter the date onto the chart</a:t>
            </a:r>
          </a:p>
        </p:txBody>
      </p:sp>
    </p:spTree>
    <p:extLst>
      <p:ext uri="{BB962C8B-B14F-4D97-AF65-F5344CB8AC3E}">
        <p14:creationId xmlns:p14="http://schemas.microsoft.com/office/powerpoint/2010/main" val="704666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40768"/>
            <a:ext cx="7772400" cy="570582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4. Prepare the medicine </a:t>
            </a:r>
          </a:p>
          <a:p>
            <a:pPr lvl="1"/>
            <a:r>
              <a:rPr lang="en-GB" dirty="0"/>
              <a:t>Select the medicine, checking</a:t>
            </a:r>
          </a:p>
          <a:p>
            <a:pPr lvl="2"/>
            <a:r>
              <a:rPr lang="en-GB" dirty="0"/>
              <a:t>The name, </a:t>
            </a:r>
          </a:p>
          <a:p>
            <a:pPr lvl="2"/>
            <a:r>
              <a:rPr lang="en-GB" dirty="0"/>
              <a:t>strength,</a:t>
            </a:r>
          </a:p>
          <a:p>
            <a:pPr lvl="2"/>
            <a:r>
              <a:rPr lang="en-GB" dirty="0"/>
              <a:t>form and </a:t>
            </a:r>
          </a:p>
          <a:p>
            <a:pPr lvl="2"/>
            <a:r>
              <a:rPr lang="en-GB" dirty="0"/>
              <a:t>dose </a:t>
            </a:r>
          </a:p>
          <a:p>
            <a:pPr lvl="2"/>
            <a:r>
              <a:rPr lang="en-GB" dirty="0"/>
              <a:t>Remember to check the blister / bottle inside, matches the box </a:t>
            </a:r>
          </a:p>
          <a:p>
            <a:pPr marL="114300" indent="0">
              <a:buNone/>
            </a:pPr>
            <a:r>
              <a:rPr lang="en-GB" sz="2400" dirty="0"/>
              <a:t>Ensure this matches what is written on the medicine chart. 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0076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4.Prepare the medicine (continued).</a:t>
            </a:r>
          </a:p>
          <a:p>
            <a:pPr lvl="1"/>
            <a:r>
              <a:rPr lang="en-GB" sz="2600" dirty="0"/>
              <a:t>Check the expiry date of the medicine, taking extra care with liquids</a:t>
            </a:r>
          </a:p>
          <a:p>
            <a:pPr lvl="1"/>
            <a:r>
              <a:rPr lang="en-GB" sz="2600" dirty="0"/>
              <a:t>Pop out / measure the correct dose using the correct equipment</a:t>
            </a:r>
          </a:p>
          <a:p>
            <a:pPr lvl="1"/>
            <a:r>
              <a:rPr lang="en-GB" sz="2600" dirty="0"/>
              <a:t>Double check the dose with the chart and how it needs to be administered</a:t>
            </a:r>
          </a:p>
          <a:p>
            <a:pPr marL="457200" lvl="1" indent="0">
              <a:buNone/>
            </a:pPr>
            <a:r>
              <a:rPr lang="en-GB" sz="2400" dirty="0"/>
              <a:t>NB Only prepare the medication for the student to take when they are present</a:t>
            </a:r>
          </a:p>
        </p:txBody>
      </p:sp>
    </p:spTree>
    <p:extLst>
      <p:ext uri="{BB962C8B-B14F-4D97-AF65-F5344CB8AC3E}">
        <p14:creationId xmlns:p14="http://schemas.microsoft.com/office/powerpoint/2010/main" val="16481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44"/>
            <a:ext cx="7772400" cy="786606"/>
          </a:xfrm>
        </p:spPr>
        <p:txBody>
          <a:bodyPr>
            <a:normAutofit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5. Administer the medicine </a:t>
            </a:r>
          </a:p>
          <a:p>
            <a:pPr lvl="1"/>
            <a:r>
              <a:rPr lang="en-GB" dirty="0"/>
              <a:t>Make sure the student has taken the medicine</a:t>
            </a:r>
          </a:p>
          <a:p>
            <a:pPr lvl="1"/>
            <a:r>
              <a:rPr lang="en-GB" dirty="0"/>
              <a:t>Only sign for administration once you are satisfied that the medicine has been swallowed / rubbed on / flushed via the peg </a:t>
            </a:r>
            <a:r>
              <a:rPr lang="en-GB" dirty="0" err="1"/>
              <a:t>etc</a:t>
            </a:r>
            <a:endParaRPr lang="en-GB" dirty="0"/>
          </a:p>
          <a:p>
            <a:pPr lvl="1"/>
            <a:r>
              <a:rPr lang="en-GB" dirty="0"/>
              <a:t>If omitted use the correct code. NEVER leave a box blank</a:t>
            </a:r>
          </a:p>
        </p:txBody>
      </p:sp>
    </p:spTree>
    <p:extLst>
      <p:ext uri="{BB962C8B-B14F-4D97-AF65-F5344CB8AC3E}">
        <p14:creationId xmlns:p14="http://schemas.microsoft.com/office/powerpoint/2010/main" val="21125992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sz="3200" dirty="0"/>
              <a:t>DO NOT under any circumstances prepare doses of medication ready for the student to take at a later time, or leave any refused doses for the next time (these must be destroyed and new doses prepared later).</a:t>
            </a:r>
          </a:p>
        </p:txBody>
      </p:sp>
    </p:spTree>
    <p:extLst>
      <p:ext uri="{BB962C8B-B14F-4D97-AF65-F5344CB8AC3E}">
        <p14:creationId xmlns:p14="http://schemas.microsoft.com/office/powerpoint/2010/main" val="11129799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412776"/>
            <a:ext cx="7772400" cy="498574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dirty="0"/>
              <a:t>ONLY prepare medicine for one student at any one time. </a:t>
            </a:r>
          </a:p>
          <a:p>
            <a:pPr lvl="1"/>
            <a:r>
              <a:rPr lang="en-GB" dirty="0"/>
              <a:t>Complete the documentation before moving onto the next chart.</a:t>
            </a:r>
          </a:p>
          <a:p>
            <a:pPr lvl="1"/>
            <a:r>
              <a:rPr lang="en-GB" dirty="0"/>
              <a:t>Put medicines away after each administration.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51018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340768"/>
            <a:ext cx="7772400" cy="570582"/>
          </a:xfrm>
        </p:spPr>
        <p:txBody>
          <a:bodyPr>
            <a:normAutofit fontScale="90000"/>
          </a:bodyPr>
          <a:lstStyle/>
          <a:p>
            <a:r>
              <a:rPr lang="en-GB" dirty="0"/>
              <a:t>Steps for correct administration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GB" sz="3600" dirty="0"/>
              <a:t>            REMEMBER</a:t>
            </a:r>
          </a:p>
          <a:p>
            <a:pPr marL="457200" lvl="1" indent="0">
              <a:buNone/>
            </a:pPr>
            <a:r>
              <a:rPr lang="en-GB" dirty="0"/>
              <a:t>If there is any concern that something is not right, it is better to check it out first.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You cannot take back something once it has been administered </a:t>
            </a:r>
          </a:p>
        </p:txBody>
      </p:sp>
    </p:spTree>
    <p:extLst>
      <p:ext uri="{BB962C8B-B14F-4D97-AF65-F5344CB8AC3E}">
        <p14:creationId xmlns:p14="http://schemas.microsoft.com/office/powerpoint/2010/main" val="3868232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dirty="0"/>
              <a:t>Secondary Dispensing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Carers must only give medicines from a container that has been dispensed and checked by the pharmacist</a:t>
            </a:r>
          </a:p>
          <a:p>
            <a:pPr>
              <a:lnSpc>
                <a:spcPct val="90000"/>
              </a:lnSpc>
            </a:pPr>
            <a:endParaRPr lang="en-GB" altLang="en-US" sz="1600" dirty="0"/>
          </a:p>
          <a:p>
            <a:pPr>
              <a:lnSpc>
                <a:spcPct val="90000"/>
              </a:lnSpc>
            </a:pPr>
            <a:r>
              <a:rPr lang="en-GB" altLang="en-US" dirty="0"/>
              <a:t>The container must have the name of the person on the label and full instructions for the care worker to refer to</a:t>
            </a:r>
          </a:p>
        </p:txBody>
      </p:sp>
    </p:spTree>
    <p:extLst>
      <p:ext uri="{BB962C8B-B14F-4D97-AF65-F5344CB8AC3E}">
        <p14:creationId xmlns:p14="http://schemas.microsoft.com/office/powerpoint/2010/main" val="2906472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dirty="0"/>
              <a:t>Recording Checklist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GB" altLang="en-US" sz="2800"/>
              <a:t>Do the staff understand how the documentation works?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Is it legible?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Are the strengths of medicines stated?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Are the records being signed at each administration?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Are the records too neat?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Are the reasons for refusal recorded?</a:t>
            </a:r>
          </a:p>
          <a:p>
            <a:pPr>
              <a:lnSpc>
                <a:spcPct val="90000"/>
              </a:lnSpc>
            </a:pPr>
            <a:r>
              <a:rPr lang="en-GB" altLang="en-US" sz="2800"/>
              <a:t>Are all medicines being recorded?</a:t>
            </a:r>
          </a:p>
        </p:txBody>
      </p:sp>
    </p:spTree>
    <p:extLst>
      <p:ext uri="{BB962C8B-B14F-4D97-AF65-F5344CB8AC3E}">
        <p14:creationId xmlns:p14="http://schemas.microsoft.com/office/powerpoint/2010/main" val="26386972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dirty="0"/>
              <a:t>Recording Checklist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en-US" sz="2800"/>
              <a:t>Are the medication instructions on the records the same as on the label?</a:t>
            </a:r>
          </a:p>
          <a:p>
            <a:r>
              <a:rPr lang="en-GB" altLang="en-US" sz="2800"/>
              <a:t>Are there clear instructions for ‘when required’ medicines?</a:t>
            </a:r>
          </a:p>
          <a:p>
            <a:r>
              <a:rPr lang="en-GB" altLang="en-US" sz="2800"/>
              <a:t>Are the timings appropriate for the medicine?</a:t>
            </a:r>
          </a:p>
          <a:p>
            <a:r>
              <a:rPr lang="en-GB" altLang="en-US" sz="2800"/>
              <a:t>Is it possible to check the quantity of a medicine on the premises?</a:t>
            </a:r>
          </a:p>
          <a:p>
            <a:r>
              <a:rPr lang="en-GB" altLang="en-US" sz="2800"/>
              <a:t>Where are the records kept?</a:t>
            </a:r>
          </a:p>
        </p:txBody>
      </p:sp>
    </p:spTree>
    <p:extLst>
      <p:ext uri="{BB962C8B-B14F-4D97-AF65-F5344CB8AC3E}">
        <p14:creationId xmlns:p14="http://schemas.microsoft.com/office/powerpoint/2010/main" val="28292508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Audit Trail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/>
              <a:t>Are the records of receipt, administration and disposal adequate to track the audit trail of medicine?</a:t>
            </a:r>
          </a:p>
          <a:p>
            <a:r>
              <a:rPr lang="en-GB" altLang="en-US"/>
              <a:t>Are all the medicines accounted for?</a:t>
            </a:r>
          </a:p>
        </p:txBody>
      </p:sp>
    </p:spTree>
    <p:extLst>
      <p:ext uri="{BB962C8B-B14F-4D97-AF65-F5344CB8AC3E}">
        <p14:creationId xmlns:p14="http://schemas.microsoft.com/office/powerpoint/2010/main" val="28239031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68760"/>
            <a:ext cx="7772400" cy="642590"/>
          </a:xfrm>
        </p:spPr>
        <p:txBody>
          <a:bodyPr/>
          <a:lstStyle/>
          <a:p>
            <a:r>
              <a:rPr lang="en-GB" altLang="en-US" dirty="0"/>
              <a:t>Side effects of medicines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Side effect monitoring</a:t>
            </a:r>
          </a:p>
          <a:p>
            <a:pPr lvl="1"/>
            <a:r>
              <a:rPr lang="en-GB" altLang="en-US"/>
              <a:t>Explain the difference between side effects and adverse drug reactions</a:t>
            </a:r>
          </a:p>
          <a:p>
            <a:pPr lvl="1"/>
            <a:r>
              <a:rPr lang="en-GB" altLang="en-US"/>
              <a:t>Demonstrate a basic understanding of the common side effects of medicines</a:t>
            </a:r>
          </a:p>
        </p:txBody>
      </p:sp>
    </p:spTree>
    <p:extLst>
      <p:ext uri="{BB962C8B-B14F-4D97-AF65-F5344CB8AC3E}">
        <p14:creationId xmlns:p14="http://schemas.microsoft.com/office/powerpoint/2010/main" val="39644325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Text Box 2"/>
          <p:cNvSpPr txBox="1">
            <a:spLocks noChangeArrowheads="1"/>
          </p:cNvSpPr>
          <p:nvPr/>
        </p:nvSpPr>
        <p:spPr bwMode="auto">
          <a:xfrm>
            <a:off x="1319213" y="1206500"/>
            <a:ext cx="3252787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A student refuses to take her medicine.</a:t>
            </a: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539750" y="5084763"/>
            <a:ext cx="309562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A student spits out her medication</a:t>
            </a:r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323850" y="2205038"/>
            <a:ext cx="3960813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A student has been given the wrong medication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5148263" y="1196975"/>
            <a:ext cx="36576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A student feels unwell after taking their medication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539750" y="3381375"/>
            <a:ext cx="352901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During administration you drop some medication on the floor</a:t>
            </a:r>
          </a:p>
        </p:txBody>
      </p:sp>
      <p:sp>
        <p:nvSpPr>
          <p:cNvPr id="125960" name="Text Box 8"/>
          <p:cNvSpPr txBox="1">
            <a:spLocks noChangeArrowheads="1"/>
          </p:cNvSpPr>
          <p:nvPr/>
        </p:nvSpPr>
        <p:spPr bwMode="auto">
          <a:xfrm>
            <a:off x="4572000" y="2636838"/>
            <a:ext cx="3810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The administration sheet states that the medication should be given twice a day but the label says four times a day</a:t>
            </a:r>
          </a:p>
        </p:txBody>
      </p:sp>
      <p:sp>
        <p:nvSpPr>
          <p:cNvPr id="125961" name="Text Box 9"/>
          <p:cNvSpPr txBox="1">
            <a:spLocks noChangeArrowheads="1"/>
          </p:cNvSpPr>
          <p:nvPr/>
        </p:nvSpPr>
        <p:spPr bwMode="auto">
          <a:xfrm>
            <a:off x="3995738" y="5084763"/>
            <a:ext cx="44196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0000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•"/>
              <a:defRPr sz="2800">
                <a:solidFill>
                  <a:srgbClr val="000000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0000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000000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solidFill>
                  <a:schemeClr val="tx2"/>
                </a:solidFill>
                <a:latin typeface="News Gothic MT" pitchFamily="34" charset="0"/>
              </a:rPr>
              <a:t>You discover medication is missing from the container</a:t>
            </a:r>
          </a:p>
        </p:txBody>
      </p:sp>
    </p:spTree>
    <p:extLst>
      <p:ext uri="{BB962C8B-B14F-4D97-AF65-F5344CB8AC3E}">
        <p14:creationId xmlns:p14="http://schemas.microsoft.com/office/powerpoint/2010/main" val="124076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25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25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5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5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5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5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autoUpdateAnimBg="0"/>
      <p:bldP spid="125955" grpId="0" autoUpdateAnimBg="0"/>
      <p:bldP spid="125956" grpId="0" autoUpdateAnimBg="0"/>
      <p:bldP spid="125957" grpId="0" autoUpdateAnimBg="0"/>
      <p:bldP spid="125958" grpId="0" autoUpdateAnimBg="0"/>
      <p:bldP spid="125960" grpId="0" autoUpdateAnimBg="0"/>
      <p:bldP spid="125961" grpId="0" autoUpdateAnimBg="0"/>
    </p:bldLst>
  </p:timing>
</p:sld>
</file>

<file path=ppt/theme/theme1.xml><?xml version="1.0" encoding="utf-8"?>
<a:theme xmlns:a="http://schemas.openxmlformats.org/drawingml/2006/main" name="NC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0d7427-69ed-47be-a327-24cd3774ce88" xsi:nil="true"/>
    <lcf76f155ced4ddcb4097134ff3c332f xmlns="2e883002-9a3e-48cb-8bf9-47d66c1baf1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EEF91B5AF5D348A9D9D2A79F9FDAE9" ma:contentTypeVersion="12" ma:contentTypeDescription="Create a new document." ma:contentTypeScope="" ma:versionID="e4878b9561e35d81f763a06442920bf5">
  <xsd:schema xmlns:xsd="http://www.w3.org/2001/XMLSchema" xmlns:xs="http://www.w3.org/2001/XMLSchema" xmlns:p="http://schemas.microsoft.com/office/2006/metadata/properties" xmlns:ns2="2e883002-9a3e-48cb-8bf9-47d66c1baf17" xmlns:ns3="ac0d7427-69ed-47be-a327-24cd3774ce88" targetNamespace="http://schemas.microsoft.com/office/2006/metadata/properties" ma:root="true" ma:fieldsID="07371079dd51bfa7d48001338a1974d1" ns2:_="" ns3:_="">
    <xsd:import namespace="2e883002-9a3e-48cb-8bf9-47d66c1baf17"/>
    <xsd:import namespace="ac0d7427-69ed-47be-a327-24cd3774ce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83002-9a3e-48cb-8bf9-47d66c1baf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9290ff7-9158-40dc-94cf-fe9c84514b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d7427-69ed-47be-a327-24cd3774ce8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589fee6-05e5-4f02-95d7-bdfe8ccc9e5c}" ma:internalName="TaxCatchAll" ma:showField="CatchAllData" ma:web="ac0d7427-69ed-47be-a327-24cd3774c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C01BF19-B222-41E5-8DF9-12BB8EEAD3C4}">
  <ds:schemaRefs>
    <ds:schemaRef ds:uri="http://schemas.microsoft.com/office/2006/metadata/properties"/>
    <ds:schemaRef ds:uri="http://schemas.microsoft.com/office/infopath/2007/PartnerControls"/>
    <ds:schemaRef ds:uri="ac0d7427-69ed-47be-a327-24cd3774ce88"/>
    <ds:schemaRef ds:uri="2e883002-9a3e-48cb-8bf9-47d66c1baf17"/>
  </ds:schemaRefs>
</ds:datastoreItem>
</file>

<file path=customXml/itemProps2.xml><?xml version="1.0" encoding="utf-8"?>
<ds:datastoreItem xmlns:ds="http://schemas.openxmlformats.org/officeDocument/2006/customXml" ds:itemID="{B0C6F27D-1BD4-437C-8C4A-AD6AAC3568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883002-9a3e-48cb-8bf9-47d66c1baf17"/>
    <ds:schemaRef ds:uri="ac0d7427-69ed-47be-a327-24cd3774c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B561E47-B2F4-4748-8ABA-E9FAB0DC690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NCA Slide Template</Template>
  <TotalTime>14</TotalTime>
  <Words>1542</Words>
  <Application>Microsoft Office PowerPoint</Application>
  <PresentationFormat>On-screen Show (4:3)</PresentationFormat>
  <Paragraphs>247</Paragraphs>
  <Slides>43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Arial</vt:lpstr>
      <vt:lpstr>Arial Black</vt:lpstr>
      <vt:lpstr>Calibri</vt:lpstr>
      <vt:lpstr>News Gothic MT</vt:lpstr>
      <vt:lpstr>Times New Roman</vt:lpstr>
      <vt:lpstr>NCA Slide Template</vt:lpstr>
      <vt:lpstr>1_Custom Design</vt:lpstr>
      <vt:lpstr>Custom Design</vt:lpstr>
      <vt:lpstr>Clip</vt:lpstr>
      <vt:lpstr>Medicines Management Training for Special Schools Teaching Staff</vt:lpstr>
      <vt:lpstr>Aim</vt:lpstr>
      <vt:lpstr>Objectives</vt:lpstr>
      <vt:lpstr>Why is medicine management important?</vt:lpstr>
      <vt:lpstr>Medicine Journey</vt:lpstr>
      <vt:lpstr>PowerPoint Presentation</vt:lpstr>
      <vt:lpstr>PowerPoint Presentation</vt:lpstr>
      <vt:lpstr>Legal Categories</vt:lpstr>
      <vt:lpstr>Legal Categories</vt:lpstr>
      <vt:lpstr>Legal Categories</vt:lpstr>
      <vt:lpstr>Controlled Drugs</vt:lpstr>
      <vt:lpstr>Handling Medicines and the Law</vt:lpstr>
      <vt:lpstr>Handling Medicines and the Law</vt:lpstr>
      <vt:lpstr>Oral Medicines</vt:lpstr>
      <vt:lpstr>Rectal Medicines</vt:lpstr>
      <vt:lpstr>Parenteral Medicines</vt:lpstr>
      <vt:lpstr>Topical Medicines</vt:lpstr>
      <vt:lpstr>What do we need to get Right?</vt:lpstr>
      <vt:lpstr>7 Rights</vt:lpstr>
      <vt:lpstr>Medication Storage</vt:lpstr>
      <vt:lpstr>Cold Storage</vt:lpstr>
      <vt:lpstr>Storage Checklist</vt:lpstr>
      <vt:lpstr>Storage Checklist</vt:lpstr>
      <vt:lpstr>What is on a label?</vt:lpstr>
      <vt:lpstr>Items on a Prescription Label</vt:lpstr>
      <vt:lpstr>Example doses</vt:lpstr>
      <vt:lpstr>PowerPoint Presentation</vt:lpstr>
      <vt:lpstr>Administration</vt:lpstr>
      <vt:lpstr>Steps for correct administration</vt:lpstr>
      <vt:lpstr>Steps for correct administration</vt:lpstr>
      <vt:lpstr>Steps for correct administration</vt:lpstr>
      <vt:lpstr>Steps for correct administration</vt:lpstr>
      <vt:lpstr>Steps for correct administration</vt:lpstr>
      <vt:lpstr>Steps for correct administration</vt:lpstr>
      <vt:lpstr>Steps for correct administration</vt:lpstr>
      <vt:lpstr>Steps for correct administration</vt:lpstr>
      <vt:lpstr>Steps for correct administration</vt:lpstr>
      <vt:lpstr>Secondary Dispensing</vt:lpstr>
      <vt:lpstr>Recording Checklist</vt:lpstr>
      <vt:lpstr>Recording Checklist</vt:lpstr>
      <vt:lpstr>Audit Trail</vt:lpstr>
      <vt:lpstr>Side effects of medicines</vt:lpstr>
      <vt:lpstr>PowerPoint Presentation</vt:lpstr>
    </vt:vector>
  </TitlesOfParts>
  <Company>Pennine Care NHS Fountation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Medicines Management Training for Special Schools Teaching Staff</dc:title>
  <dc:creator>Hallworth Robert</dc:creator>
  <cp:lastModifiedBy>Anna Wychrij</cp:lastModifiedBy>
  <cp:revision>2</cp:revision>
  <dcterms:created xsi:type="dcterms:W3CDTF">2020-08-21T11:02:45Z</dcterms:created>
  <dcterms:modified xsi:type="dcterms:W3CDTF">2025-10-03T12:50:36Z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0x0101008AEEF91B5AF5D348A9D9D2A79F9FDAE9</vt:lpwstr>
  </property>
  <property fmtid="{D5CDD505-2E9C-101B-9397-08002B2CF9AE}" pid="3" name="MediaServiceImageTags">
    <vt:lpwstr/>
  </property>
</Properties>
</file>